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6" r:id="rId11"/>
    <p:sldId id="267" r:id="rId12"/>
  </p:sldIdLst>
  <p:sldSz cx="192405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1pPr>
    <a:lvl2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2pPr>
    <a:lvl3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3pPr>
    <a:lvl4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4pPr>
    <a:lvl5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5pPr>
    <a:lvl6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6pPr>
    <a:lvl7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7pPr>
    <a:lvl8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8pPr>
    <a:lvl9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odoni SvtyTwo ITC TT-Book"/>
          <a:ea typeface="Bodoni SvtyTwo ITC TT-Book"/>
          <a:cs typeface="Bodoni SvtyTwo ITC TT-Book"/>
        </a:font>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BE3"/>
          </a:solidFill>
        </a:fill>
      </a:tcStyle>
    </a:wholeTbl>
    <a:band2H>
      <a:tcTxStyle/>
      <a:tcStyle>
        <a:tcBdr/>
        <a:fill>
          <a:solidFill>
            <a:srgbClr val="EBEEF2"/>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Bodoni SvtyTwo ITC TT-Book"/>
          <a:ea typeface="Bodoni SvtyTwo ITC TT-Book"/>
          <a:cs typeface="Bodoni SvtyTwo ITC TT-Book"/>
        </a:font>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E2D3"/>
          </a:solidFill>
        </a:fill>
      </a:tcStyle>
    </a:wholeTbl>
    <a:band2H>
      <a:tcTxStyle/>
      <a:tcStyle>
        <a:tcBdr/>
        <a:fill>
          <a:solidFill>
            <a:srgbClr val="F0F1EA"/>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Bodoni SvtyTwo ITC TT-Book"/>
          <a:ea typeface="Bodoni SvtyTwo ITC TT-Book"/>
          <a:cs typeface="Bodoni SvtyTwo ITC TT-Book"/>
        </a:font>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CE1"/>
          </a:solidFill>
        </a:fill>
      </a:tcStyle>
    </a:wholeTbl>
    <a:band2H>
      <a:tcTxStyle/>
      <a:tcStyle>
        <a:tcBdr/>
        <a:fill>
          <a:solidFill>
            <a:srgbClr val="EFEEF1"/>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Bodoni SvtyTwo ITC TT-Book"/>
          <a:ea typeface="Bodoni SvtyTwo ITC TT-Book"/>
          <a:cs typeface="Bodoni SvtyTwo ITC TT-Book"/>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
          <a:latin typeface="Bodoni SvtyTwo ITC TT-Bold"/>
          <a:ea typeface="Bodoni SvtyTwo ITC TT-Bold"/>
          <a:cs typeface="Bodoni SvtyTwo ITC TT-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odoni SvtyTwo ITC TT-Bold"/>
          <a:ea typeface="Bodoni SvtyTwo ITC TT-Bold"/>
          <a:cs typeface="Bodoni SvtyTwo ITC TT-Bold"/>
        </a:font>
        <a:srgbClr val="414141"/>
      </a:tcTxStyle>
      <a:tcStyle>
        <a:tcBdr>
          <a:left>
            <a:ln w="12700" cap="flat">
              <a:noFill/>
              <a:miter lim="400000"/>
            </a:ln>
          </a:left>
          <a:right>
            <a:ln w="12700" cap="flat">
              <a:noFill/>
              <a:miter lim="400000"/>
            </a:ln>
          </a:right>
          <a:top>
            <a:ln w="50800" cap="flat">
              <a:solidFill>
                <a:srgbClr val="414141"/>
              </a:solidFill>
              <a:prstDash val="solid"/>
              <a:round/>
            </a:ln>
          </a:top>
          <a:bottom>
            <a:ln w="25400" cap="flat">
              <a:solidFill>
                <a:srgbClr val="41414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Bodoni SvtyTwo ITC TT-Bold"/>
          <a:ea typeface="Bodoni SvtyTwo ITC TT-Bold"/>
          <a:cs typeface="Bodoni SvtyTwo ITC TT-Bold"/>
        </a:font>
        <a:srgbClr val="FFFFFF"/>
      </a:tcTxStyle>
      <a:tcStyle>
        <a:tcBdr>
          <a:left>
            <a:ln w="12700" cap="flat">
              <a:noFill/>
              <a:miter lim="400000"/>
            </a:ln>
          </a:left>
          <a:right>
            <a:ln w="12700" cap="flat">
              <a:noFill/>
              <a:miter lim="400000"/>
            </a:ln>
          </a:right>
          <a:top>
            <a:ln w="25400" cap="flat">
              <a:solidFill>
                <a:srgbClr val="414141"/>
              </a:solidFill>
              <a:prstDash val="solid"/>
              <a:round/>
            </a:ln>
          </a:top>
          <a:bottom>
            <a:ln w="25400" cap="flat">
              <a:solidFill>
                <a:srgbClr val="41414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Bodoni SvtyTwo ITC TT-Book"/>
          <a:ea typeface="Bodoni SvtyTwo ITC TT-Book"/>
          <a:cs typeface="Bodoni SvtyTwo ITC TT-Book"/>
        </a:font>
        <a:srgbClr val="41414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DCD"/>
          </a:solidFill>
        </a:fill>
      </a:tcStyle>
    </a:wholeTbl>
    <a:band2H>
      <a:tcTxStyle/>
      <a:tcStyle>
        <a:tcBdr/>
        <a:fill>
          <a:solidFill>
            <a:srgbClr val="E8E8E8"/>
          </a:solidFill>
        </a:fill>
      </a:tcStyle>
    </a:band2H>
    <a:firstCol>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firstCol>
    <a:la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lastRow>
    <a:firstRow>
      <a:tcTxStyle b="on" i="off">
        <a:font>
          <a:latin typeface="Bodoni SvtyTwo ITC TT-Bold"/>
          <a:ea typeface="Bodoni SvtyTwo ITC TT-Bold"/>
          <a:cs typeface="Bodoni SvtyTwo ITC TT-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14141"/>
          </a:solidFill>
        </a:fill>
      </a:tcStyle>
    </a:firstRow>
  </a:tblStyle>
  <a:tblStyle styleId="{2708684C-4D16-4618-839F-0558EEFCDFE6}" styleName="">
    <a:tblBg/>
    <a:wholeTbl>
      <a:tcTxStyle b="off" i="off">
        <a:font>
          <a:latin typeface="Bodoni SvtyTwo ITC TT-Book"/>
          <a:ea typeface="Bodoni SvtyTwo ITC TT-Book"/>
          <a:cs typeface="Bodoni SvtyTwo ITC TT-Book"/>
        </a:font>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solidFill>
            <a:srgbClr val="414141">
              <a:alpha val="20000"/>
            </a:srgbClr>
          </a:solidFill>
        </a:fill>
      </a:tcStyle>
    </a:wholeTbl>
    <a:band2H>
      <a:tcTxStyle/>
      <a:tcStyle>
        <a:tcBdr/>
        <a:fill>
          <a:solidFill>
            <a:srgbClr val="FFFFFF"/>
          </a:solidFill>
        </a:fill>
      </a:tcStyle>
    </a:band2H>
    <a:firstCol>
      <a:tcTxStyle b="on" i="off">
        <a:font>
          <a:latin typeface="Bodoni SvtyTwo ITC TT-Bold"/>
          <a:ea typeface="Bodoni SvtyTwo ITC TT-Bold"/>
          <a:cs typeface="Bodoni SvtyTwo ITC TT-Bold"/>
        </a:font>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solidFill>
            <a:srgbClr val="414141">
              <a:alpha val="20000"/>
            </a:srgbClr>
          </a:solidFill>
        </a:fill>
      </a:tcStyle>
    </a:firstCol>
    <a:lastRow>
      <a:tcTxStyle b="on" i="off">
        <a:font>
          <a:latin typeface="Bodoni SvtyTwo ITC TT-Bold"/>
          <a:ea typeface="Bodoni SvtyTwo ITC TT-Bold"/>
          <a:cs typeface="Bodoni SvtyTwo ITC TT-Bold"/>
        </a:font>
        <a:srgbClr val="414141"/>
      </a:tcTxStyle>
      <a:tcStyle>
        <a:tcBdr>
          <a:left>
            <a:ln w="12700" cap="flat">
              <a:solidFill>
                <a:srgbClr val="414141"/>
              </a:solidFill>
              <a:prstDash val="solid"/>
              <a:round/>
            </a:ln>
          </a:left>
          <a:right>
            <a:ln w="12700" cap="flat">
              <a:solidFill>
                <a:srgbClr val="414141"/>
              </a:solidFill>
              <a:prstDash val="solid"/>
              <a:round/>
            </a:ln>
          </a:right>
          <a:top>
            <a:ln w="50800" cap="flat">
              <a:solidFill>
                <a:srgbClr val="414141"/>
              </a:solidFill>
              <a:prstDash val="solid"/>
              <a:round/>
            </a:ln>
          </a:top>
          <a:bottom>
            <a:ln w="127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noFill/>
        </a:fill>
      </a:tcStyle>
    </a:lastRow>
    <a:firstRow>
      <a:tcTxStyle b="on" i="off">
        <a:font>
          <a:latin typeface="Bodoni SvtyTwo ITC TT-Bold"/>
          <a:ea typeface="Bodoni SvtyTwo ITC TT-Bold"/>
          <a:cs typeface="Bodoni SvtyTwo ITC TT-Bold"/>
        </a:font>
        <a:srgbClr val="414141"/>
      </a:tcTxStyle>
      <a:tcStyle>
        <a:tcBdr>
          <a:left>
            <a:ln w="12700" cap="flat">
              <a:solidFill>
                <a:srgbClr val="414141"/>
              </a:solidFill>
              <a:prstDash val="solid"/>
              <a:round/>
            </a:ln>
          </a:left>
          <a:right>
            <a:ln w="12700" cap="flat">
              <a:solidFill>
                <a:srgbClr val="414141"/>
              </a:solidFill>
              <a:prstDash val="solid"/>
              <a:round/>
            </a:ln>
          </a:right>
          <a:top>
            <a:ln w="12700" cap="flat">
              <a:solidFill>
                <a:srgbClr val="414141"/>
              </a:solidFill>
              <a:prstDash val="solid"/>
              <a:round/>
            </a:ln>
          </a:top>
          <a:bottom>
            <a:ln w="25400" cap="flat">
              <a:solidFill>
                <a:srgbClr val="414141"/>
              </a:solidFill>
              <a:prstDash val="solid"/>
              <a:round/>
            </a:ln>
          </a:bottom>
          <a:insideH>
            <a:ln w="12700" cap="flat">
              <a:solidFill>
                <a:srgbClr val="414141"/>
              </a:solidFill>
              <a:prstDash val="solid"/>
              <a:round/>
            </a:ln>
          </a:insideH>
          <a:insideV>
            <a:ln w="12700" cap="flat">
              <a:solidFill>
                <a:srgbClr val="414141"/>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80" d="100"/>
          <a:sy n="80" d="100"/>
        </p:scale>
        <p:origin x="59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body" sz="quarter" idx="1"/>
          </p:nvPr>
        </p:nvSpPr>
        <p:spPr>
          <a:xfrm>
            <a:off x="1190625" y="3721100"/>
            <a:ext cx="10125075" cy="482601"/>
          </a:xfrm>
          <a:prstGeom prst="rect">
            <a:avLst/>
          </a:prstGeom>
        </p:spPr>
        <p:txBody>
          <a:bodyPr/>
          <a:lstStyle>
            <a:lvl1pPr marL="0" indent="0">
              <a:lnSpc>
                <a:spcPct val="110000"/>
              </a:lnSpc>
              <a:spcBef>
                <a:spcPts val="0"/>
              </a:spcBef>
              <a:buClrTx/>
              <a:buSzTx/>
              <a:buFontTx/>
              <a:buNone/>
              <a:defRPr sz="2400" i="1"/>
            </a:lvl1pPr>
            <a:lvl2pPr marL="902207" indent="-292607">
              <a:lnSpc>
                <a:spcPct val="110000"/>
              </a:lnSpc>
              <a:spcBef>
                <a:spcPts val="0"/>
              </a:spcBef>
              <a:buClrTx/>
              <a:buFontTx/>
              <a:defRPr sz="2400" i="1"/>
            </a:lvl2pPr>
            <a:lvl3pPr marL="1511807" indent="-292607">
              <a:lnSpc>
                <a:spcPct val="110000"/>
              </a:lnSpc>
              <a:spcBef>
                <a:spcPts val="0"/>
              </a:spcBef>
              <a:buClrTx/>
              <a:buFontTx/>
              <a:defRPr sz="2400" i="1"/>
            </a:lvl3pPr>
            <a:lvl4pPr marL="2121407" indent="-292607">
              <a:lnSpc>
                <a:spcPct val="110000"/>
              </a:lnSpc>
              <a:spcBef>
                <a:spcPts val="0"/>
              </a:spcBef>
              <a:buClrTx/>
              <a:buFontTx/>
              <a:defRPr sz="2400" i="1"/>
            </a:lvl4pPr>
            <a:lvl5pPr marL="2731007" indent="-292607">
              <a:lnSpc>
                <a:spcPct val="110000"/>
              </a:lnSpc>
              <a:spcBef>
                <a:spcPts val="0"/>
              </a:spcBef>
              <a:buClrTx/>
              <a:buFontTx/>
              <a:defRPr sz="2400" i="1"/>
            </a:lvl5pPr>
          </a:lstStyle>
          <a:p>
            <a:r>
              <a:t>Body Level One</a:t>
            </a:r>
          </a:p>
          <a:p>
            <a:pPr lvl="1"/>
            <a:r>
              <a:t>Body Level Two</a:t>
            </a:r>
          </a:p>
          <a:p>
            <a:pPr lvl="2"/>
            <a:r>
              <a:t>Body Level Three</a:t>
            </a:r>
          </a:p>
          <a:p>
            <a:pPr lvl="3"/>
            <a:r>
              <a:t>Body Level Four</a:t>
            </a:r>
          </a:p>
          <a:p>
            <a:pPr lvl="4"/>
            <a:r>
              <a:t>Body Level Five</a:t>
            </a:r>
          </a:p>
        </p:txBody>
      </p:sp>
      <p:sp>
        <p:nvSpPr>
          <p:cNvPr id="12" name="Shape 12"/>
          <p:cNvSpPr>
            <a:spLocks noGrp="1"/>
          </p:cNvSpPr>
          <p:nvPr>
            <p:ph type="title"/>
          </p:nvPr>
        </p:nvSpPr>
        <p:spPr>
          <a:xfrm>
            <a:off x="1190625" y="4371975"/>
            <a:ext cx="10125075" cy="2505075"/>
          </a:xfrm>
          <a:prstGeom prst="rect">
            <a:avLst/>
          </a:prstGeom>
        </p:spPr>
        <p:txBody>
          <a:bodyPr/>
          <a:lstStyle>
            <a:lvl1pPr algn="l"/>
          </a:lstStyle>
          <a:p>
            <a:r>
              <a:t>Title Text</a:t>
            </a:r>
          </a:p>
        </p:txBody>
      </p:sp>
      <p:sp>
        <p:nvSpPr>
          <p:cNvPr id="13" name="Shape 13"/>
          <p:cNvSpPr>
            <a:spLocks noGrp="1"/>
          </p:cNvSpPr>
          <p:nvPr>
            <p:ph type="body" sz="quarter" idx="13"/>
          </p:nvPr>
        </p:nvSpPr>
        <p:spPr>
          <a:xfrm>
            <a:off x="12120776" y="4368496"/>
            <a:ext cx="5962652" cy="2505076"/>
          </a:xfrm>
          <a:prstGeom prst="rect">
            <a:avLst/>
          </a:prstGeom>
        </p:spPr>
        <p:txBody>
          <a:bodyPr/>
          <a:lstStyle/>
          <a:p>
            <a:pPr marL="0" indent="0">
              <a:spcBef>
                <a:spcPts val="0"/>
              </a:spcBef>
              <a:buClrTx/>
              <a:buSzTx/>
              <a:buFontTx/>
              <a:buNone/>
              <a:defRPr sz="2400"/>
            </a:pPr>
            <a:endParaRP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 name="Shape 106"/>
          <p:cNvSpPr>
            <a:spLocks noGrp="1"/>
          </p:cNvSpPr>
          <p:nvPr>
            <p:ph type="body" sz="quarter" idx="1"/>
          </p:nvPr>
        </p:nvSpPr>
        <p:spPr>
          <a:xfrm>
            <a:off x="1219200" y="6315075"/>
            <a:ext cx="16792576" cy="609600"/>
          </a:xfrm>
          <a:prstGeom prst="rect">
            <a:avLst/>
          </a:prstGeom>
        </p:spPr>
        <p:txBody>
          <a:bodyPr anchor="t"/>
          <a:lstStyle>
            <a:lvl1pPr marL="0" indent="0" algn="ctr">
              <a:spcBef>
                <a:spcPts val="1200"/>
              </a:spcBef>
              <a:buClrTx/>
              <a:buSzTx/>
              <a:buFontTx/>
              <a:buNone/>
              <a:defRPr sz="3000" i="1"/>
            </a:lvl1pPr>
            <a:lvl2pPr marL="975359" indent="-365759" algn="ctr">
              <a:spcBef>
                <a:spcPts val="1200"/>
              </a:spcBef>
              <a:buClrTx/>
              <a:buFontTx/>
              <a:defRPr sz="3000" i="1"/>
            </a:lvl2pPr>
            <a:lvl3pPr marL="1584959" indent="-365759" algn="ctr">
              <a:spcBef>
                <a:spcPts val="1200"/>
              </a:spcBef>
              <a:buClrTx/>
              <a:buFontTx/>
              <a:defRPr sz="3000" i="1"/>
            </a:lvl3pPr>
            <a:lvl4pPr marL="2194559" indent="-365759" algn="ctr">
              <a:spcBef>
                <a:spcPts val="1200"/>
              </a:spcBef>
              <a:buClrTx/>
              <a:buFontTx/>
              <a:defRPr sz="3000" i="1"/>
            </a:lvl4pPr>
            <a:lvl5pPr marL="2804159" indent="-365759" algn="ctr">
              <a:spcBef>
                <a:spcPts val="1200"/>
              </a:spcBef>
              <a:buClrTx/>
              <a:buFontTx/>
              <a:defRPr sz="3000" i="1"/>
            </a:lvl5p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body" sz="quarter" idx="13"/>
          </p:nvPr>
        </p:nvSpPr>
        <p:spPr>
          <a:xfrm>
            <a:off x="2257425" y="4497387"/>
            <a:ext cx="14716125" cy="711201"/>
          </a:xfrm>
          <a:prstGeom prst="rect">
            <a:avLst/>
          </a:prstGeom>
        </p:spPr>
        <p:txBody>
          <a:bodyPr/>
          <a:lstStyle/>
          <a:p>
            <a:pPr marL="0" indent="0" algn="ctr">
              <a:spcBef>
                <a:spcPts val="0"/>
              </a:spcBef>
              <a:buClrTx/>
              <a:buSzTx/>
              <a:buFontTx/>
              <a:buNone/>
            </a:pPr>
            <a:endParaRPr/>
          </a:p>
        </p:txBody>
      </p:sp>
      <p:sp>
        <p:nvSpPr>
          <p:cNvPr id="108" name="Shape 1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pic" idx="13"/>
          </p:nvPr>
        </p:nvSpPr>
        <p:spPr>
          <a:xfrm>
            <a:off x="476250" y="0"/>
            <a:ext cx="18288000" cy="10287000"/>
          </a:xfrm>
          <a:prstGeom prst="rect">
            <a:avLst/>
          </a:prstGeom>
        </p:spPr>
        <p:txBody>
          <a:bodyPr lIns="91439" tIns="45719" rIns="91439" bIns="45719" anchor="t">
            <a:noAutofit/>
          </a:bodyPr>
          <a:lstStyle/>
          <a:p>
            <a:endParaRPr/>
          </a:p>
        </p:txBody>
      </p:sp>
      <p:sp>
        <p:nvSpPr>
          <p:cNvPr id="116" name="Shape 1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0" name="Shape 130"/>
          <p:cNvSpPr>
            <a:spLocks noGrp="1"/>
          </p:cNvSpPr>
          <p:nvPr>
            <p:ph type="title"/>
          </p:nvPr>
        </p:nvSpPr>
        <p:spPr>
          <a:xfrm>
            <a:off x="1809750" y="1724025"/>
            <a:ext cx="15621000" cy="3486150"/>
          </a:xfrm>
          <a:prstGeom prst="rect">
            <a:avLst/>
          </a:prstGeom>
        </p:spPr>
        <p:txBody>
          <a:bodyPr anchor="b"/>
          <a:lstStyle>
            <a:lvl1pPr>
              <a:lnSpc>
                <a:spcPct val="100000"/>
              </a:lnSpc>
              <a:spcBef>
                <a:spcPts val="0"/>
              </a:spcBef>
              <a:defRPr sz="8400">
                <a:solidFill>
                  <a:srgbClr val="000000"/>
                </a:solidFill>
                <a:latin typeface="Helvetica Light"/>
                <a:ea typeface="Helvetica Light"/>
                <a:cs typeface="Helvetica Light"/>
                <a:sym typeface="Helvetica Light"/>
              </a:defRPr>
            </a:lvl1pPr>
          </a:lstStyle>
          <a:p>
            <a:r>
              <a:t>Title Text</a:t>
            </a:r>
          </a:p>
        </p:txBody>
      </p:sp>
      <p:sp>
        <p:nvSpPr>
          <p:cNvPr id="131" name="Shape 131"/>
          <p:cNvSpPr>
            <a:spLocks noGrp="1"/>
          </p:cNvSpPr>
          <p:nvPr>
            <p:ph type="body" sz="quarter" idx="1"/>
          </p:nvPr>
        </p:nvSpPr>
        <p:spPr>
          <a:xfrm>
            <a:off x="1809750" y="5305425"/>
            <a:ext cx="15621000" cy="1190625"/>
          </a:xfrm>
          <a:prstGeom prst="rect">
            <a:avLst/>
          </a:prstGeom>
        </p:spPr>
        <p:txBody>
          <a:bodyPr anchor="t"/>
          <a:lstStyle>
            <a:lvl1pPr marL="0" indent="0" algn="ctr">
              <a:spcBef>
                <a:spcPts val="0"/>
              </a:spcBef>
              <a:buClrTx/>
              <a:buSzTx/>
              <a:buFontTx/>
              <a:buNone/>
              <a:defRPr sz="3200">
                <a:solidFill>
                  <a:srgbClr val="000000"/>
                </a:solidFill>
                <a:latin typeface="Helvetica Light"/>
                <a:ea typeface="Helvetica Light"/>
                <a:cs typeface="Helvetica Light"/>
                <a:sym typeface="Helvetica Light"/>
              </a:defRPr>
            </a:lvl1pPr>
            <a:lvl2pPr marL="0" indent="0" algn="ctr">
              <a:spcBef>
                <a:spcPts val="0"/>
              </a:spcBef>
              <a:buClrTx/>
              <a:buSzTx/>
              <a:buFontTx/>
              <a:buNone/>
              <a:defRPr sz="3200">
                <a:solidFill>
                  <a:srgbClr val="000000"/>
                </a:solidFill>
                <a:latin typeface="Helvetica Light"/>
                <a:ea typeface="Helvetica Light"/>
                <a:cs typeface="Helvetica Light"/>
                <a:sym typeface="Helvetica Light"/>
              </a:defRPr>
            </a:lvl2pPr>
            <a:lvl3pPr marL="0" indent="0" algn="ctr">
              <a:spcBef>
                <a:spcPts val="0"/>
              </a:spcBef>
              <a:buClrTx/>
              <a:buSzTx/>
              <a:buFontTx/>
              <a:buNone/>
              <a:defRPr sz="3200">
                <a:solidFill>
                  <a:srgbClr val="000000"/>
                </a:solidFill>
                <a:latin typeface="Helvetica Light"/>
                <a:ea typeface="Helvetica Light"/>
                <a:cs typeface="Helvetica Light"/>
                <a:sym typeface="Helvetica Light"/>
              </a:defRPr>
            </a:lvl3pPr>
            <a:lvl4pPr marL="0" indent="0" algn="ctr">
              <a:spcBef>
                <a:spcPts val="0"/>
              </a:spcBef>
              <a:buClrTx/>
              <a:buSzTx/>
              <a:buFontTx/>
              <a:buNone/>
              <a:defRPr sz="3200">
                <a:solidFill>
                  <a:srgbClr val="000000"/>
                </a:solidFill>
                <a:latin typeface="Helvetica Light"/>
                <a:ea typeface="Helvetica Light"/>
                <a:cs typeface="Helvetica Light"/>
                <a:sym typeface="Helvetica Light"/>
              </a:defRPr>
            </a:lvl4pPr>
            <a:lvl5pPr marL="0" indent="0" algn="ctr">
              <a:spcBef>
                <a:spcPts val="0"/>
              </a:spcBef>
              <a:buClrTx/>
              <a:buSzTx/>
              <a:buFontTx/>
              <a:buNone/>
              <a:defRPr sz="3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2" name="Shape 132"/>
          <p:cNvSpPr>
            <a:spLocks noGrp="1"/>
          </p:cNvSpPr>
          <p:nvPr>
            <p:ph type="sldNum" sz="quarter" idx="2"/>
          </p:nvPr>
        </p:nvSpPr>
        <p:spPr>
          <a:xfrm>
            <a:off x="9443936" y="9810750"/>
            <a:ext cx="343103" cy="355600"/>
          </a:xfrm>
          <a:prstGeom prst="rect">
            <a:avLst/>
          </a:prstGeom>
        </p:spPr>
        <p:txBody>
          <a:bodyPr>
            <a:spAutoFit/>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hape 21"/>
          <p:cNvSpPr/>
          <p:nvPr/>
        </p:nvSpPr>
        <p:spPr>
          <a:xfrm rot="16200000">
            <a:off x="10851304" y="8306231"/>
            <a:ext cx="173259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22" name="Shape 22"/>
          <p:cNvSpPr/>
          <p:nvPr/>
        </p:nvSpPr>
        <p:spPr>
          <a:xfrm>
            <a:off x="1190625" y="9601200"/>
            <a:ext cx="1687423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23" name="Shape 23"/>
          <p:cNvSpPr/>
          <p:nvPr/>
        </p:nvSpPr>
        <p:spPr>
          <a:xfrm>
            <a:off x="1190625" y="6991350"/>
            <a:ext cx="1687502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24" name="Shape 24"/>
          <p:cNvSpPr/>
          <p:nvPr/>
        </p:nvSpPr>
        <p:spPr>
          <a:xfrm rot="16200000">
            <a:off x="10851304" y="8306231"/>
            <a:ext cx="173259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25" name="Shape 25"/>
          <p:cNvSpPr>
            <a:spLocks noGrp="1"/>
          </p:cNvSpPr>
          <p:nvPr>
            <p:ph type="body" sz="quarter" idx="1"/>
          </p:nvPr>
        </p:nvSpPr>
        <p:spPr>
          <a:xfrm>
            <a:off x="1190625" y="6454775"/>
            <a:ext cx="10125075" cy="482602"/>
          </a:xfrm>
          <a:prstGeom prst="rect">
            <a:avLst/>
          </a:prstGeom>
        </p:spPr>
        <p:txBody>
          <a:bodyPr/>
          <a:lstStyle>
            <a:lvl1pPr marL="0" indent="0">
              <a:lnSpc>
                <a:spcPct val="110000"/>
              </a:lnSpc>
              <a:spcBef>
                <a:spcPts val="0"/>
              </a:spcBef>
              <a:buClrTx/>
              <a:buSzTx/>
              <a:buFontTx/>
              <a:buNone/>
              <a:defRPr sz="2400" i="1"/>
            </a:lvl1pPr>
            <a:lvl2pPr marL="902207" indent="-292607">
              <a:lnSpc>
                <a:spcPct val="110000"/>
              </a:lnSpc>
              <a:spcBef>
                <a:spcPts val="0"/>
              </a:spcBef>
              <a:buClrTx/>
              <a:buFontTx/>
              <a:defRPr sz="2400" i="1"/>
            </a:lvl2pPr>
            <a:lvl3pPr marL="1511807" indent="-292607">
              <a:lnSpc>
                <a:spcPct val="110000"/>
              </a:lnSpc>
              <a:spcBef>
                <a:spcPts val="0"/>
              </a:spcBef>
              <a:buClrTx/>
              <a:buFontTx/>
              <a:defRPr sz="2400" i="1"/>
            </a:lvl3pPr>
            <a:lvl4pPr marL="2121407" indent="-292607">
              <a:lnSpc>
                <a:spcPct val="110000"/>
              </a:lnSpc>
              <a:spcBef>
                <a:spcPts val="0"/>
              </a:spcBef>
              <a:buClrTx/>
              <a:buFontTx/>
              <a:defRPr sz="2400" i="1"/>
            </a:lvl4pPr>
            <a:lvl5pPr marL="2731007" indent="-292607">
              <a:lnSpc>
                <a:spcPct val="110000"/>
              </a:lnSpc>
              <a:spcBef>
                <a:spcPts val="0"/>
              </a:spcBef>
              <a:buClrTx/>
              <a:buFontTx/>
              <a:defRPr sz="2400" i="1"/>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pic" idx="13"/>
          </p:nvPr>
        </p:nvSpPr>
        <p:spPr>
          <a:xfrm>
            <a:off x="1188766" y="668102"/>
            <a:ext cx="16859252" cy="5495927"/>
          </a:xfrm>
          <a:prstGeom prst="rect">
            <a:avLst/>
          </a:prstGeom>
        </p:spPr>
        <p:txBody>
          <a:bodyPr lIns="91439" tIns="45719" rIns="91439" bIns="45719" anchor="t">
            <a:noAutofit/>
          </a:bodyPr>
          <a:lstStyle/>
          <a:p>
            <a:endParaRPr/>
          </a:p>
        </p:txBody>
      </p:sp>
      <p:sp>
        <p:nvSpPr>
          <p:cNvPr id="27" name="Shape 27"/>
          <p:cNvSpPr>
            <a:spLocks noGrp="1"/>
          </p:cNvSpPr>
          <p:nvPr>
            <p:ph type="title"/>
          </p:nvPr>
        </p:nvSpPr>
        <p:spPr>
          <a:xfrm>
            <a:off x="1190625" y="7048500"/>
            <a:ext cx="10125075" cy="2505075"/>
          </a:xfrm>
          <a:prstGeom prst="rect">
            <a:avLst/>
          </a:prstGeom>
        </p:spPr>
        <p:txBody>
          <a:bodyPr/>
          <a:lstStyle>
            <a:lvl1pPr algn="l"/>
          </a:lstStyle>
          <a:p>
            <a:r>
              <a:t>Title Text</a:t>
            </a:r>
          </a:p>
        </p:txBody>
      </p:sp>
      <p:sp>
        <p:nvSpPr>
          <p:cNvPr id="28" name="Shape 28"/>
          <p:cNvSpPr>
            <a:spLocks noGrp="1"/>
          </p:cNvSpPr>
          <p:nvPr>
            <p:ph type="body" sz="quarter" idx="14"/>
          </p:nvPr>
        </p:nvSpPr>
        <p:spPr>
          <a:xfrm>
            <a:off x="12125325" y="7048500"/>
            <a:ext cx="5962651" cy="2505075"/>
          </a:xfrm>
          <a:prstGeom prst="rect">
            <a:avLst/>
          </a:prstGeom>
        </p:spPr>
        <p:txBody>
          <a:bodyPr/>
          <a:lstStyle/>
          <a:p>
            <a:pPr marL="0" indent="0">
              <a:spcBef>
                <a:spcPts val="0"/>
              </a:spcBef>
              <a:buClrTx/>
              <a:buSzTx/>
              <a:buFontTx/>
              <a:buNone/>
              <a:defRPr sz="2400"/>
            </a:pPr>
            <a:endParaRP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 name="Shape 36"/>
          <p:cNvSpPr>
            <a:spLocks noGrp="1"/>
          </p:cNvSpPr>
          <p:nvPr>
            <p:ph type="title"/>
          </p:nvPr>
        </p:nvSpPr>
        <p:spPr>
          <a:xfrm>
            <a:off x="1190625" y="3895725"/>
            <a:ext cx="16859252" cy="2505075"/>
          </a:xfrm>
          <a:prstGeom prst="rect">
            <a:avLst/>
          </a:prstGeom>
        </p:spPr>
        <p:txBody>
          <a:bodyPr/>
          <a:lstStyle/>
          <a:p>
            <a:r>
              <a:t>Title Text</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4" name="Shape 44"/>
          <p:cNvSpPr/>
          <p:nvPr/>
        </p:nvSpPr>
        <p:spPr>
          <a:xfrm>
            <a:off x="1190625" y="5143500"/>
            <a:ext cx="79824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45" name="Shape 45"/>
          <p:cNvSpPr/>
          <p:nvPr/>
        </p:nvSpPr>
        <p:spPr>
          <a:xfrm>
            <a:off x="1190625" y="2924175"/>
            <a:ext cx="79823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46" name="Shape 46"/>
          <p:cNvSpPr>
            <a:spLocks noGrp="1"/>
          </p:cNvSpPr>
          <p:nvPr>
            <p:ph type="body" sz="quarter" idx="1"/>
          </p:nvPr>
        </p:nvSpPr>
        <p:spPr>
          <a:xfrm>
            <a:off x="1190625" y="2336800"/>
            <a:ext cx="7981950" cy="482601"/>
          </a:xfrm>
          <a:prstGeom prst="rect">
            <a:avLst/>
          </a:prstGeom>
        </p:spPr>
        <p:txBody>
          <a:bodyPr anchor="b"/>
          <a:lstStyle>
            <a:lvl1pPr marL="0" indent="0">
              <a:lnSpc>
                <a:spcPct val="110000"/>
              </a:lnSpc>
              <a:spcBef>
                <a:spcPts val="0"/>
              </a:spcBef>
              <a:buClrTx/>
              <a:buSzTx/>
              <a:buFontTx/>
              <a:buNone/>
              <a:defRPr sz="2400" i="1"/>
            </a:lvl1pPr>
            <a:lvl2pPr marL="902207" indent="-292607">
              <a:lnSpc>
                <a:spcPct val="110000"/>
              </a:lnSpc>
              <a:spcBef>
                <a:spcPts val="0"/>
              </a:spcBef>
              <a:buClrTx/>
              <a:buFontTx/>
              <a:defRPr sz="2400" i="1"/>
            </a:lvl2pPr>
            <a:lvl3pPr marL="1511807" indent="-292607">
              <a:lnSpc>
                <a:spcPct val="110000"/>
              </a:lnSpc>
              <a:spcBef>
                <a:spcPts val="0"/>
              </a:spcBef>
              <a:buClrTx/>
              <a:buFontTx/>
              <a:defRPr sz="2400" i="1"/>
            </a:lvl3pPr>
            <a:lvl4pPr marL="2121407" indent="-292607">
              <a:lnSpc>
                <a:spcPct val="110000"/>
              </a:lnSpc>
              <a:spcBef>
                <a:spcPts val="0"/>
              </a:spcBef>
              <a:buClrTx/>
              <a:buFontTx/>
              <a:defRPr sz="2400" i="1"/>
            </a:lvl4pPr>
            <a:lvl5pPr marL="2731007" indent="-292607">
              <a:lnSpc>
                <a:spcPct val="110000"/>
              </a:lnSpc>
              <a:spcBef>
                <a:spcPts val="0"/>
              </a:spcBef>
              <a:buClrTx/>
              <a:buFontTx/>
              <a:defRPr sz="2400" i="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pic" sz="half" idx="13"/>
          </p:nvPr>
        </p:nvSpPr>
        <p:spPr>
          <a:xfrm>
            <a:off x="9953340" y="711993"/>
            <a:ext cx="7905752" cy="8848726"/>
          </a:xfrm>
          <a:prstGeom prst="rect">
            <a:avLst/>
          </a:prstGeom>
        </p:spPr>
        <p:txBody>
          <a:bodyPr lIns="91439" tIns="45719" rIns="91439" bIns="45719" anchor="t">
            <a:noAutofit/>
          </a:bodyPr>
          <a:lstStyle/>
          <a:p>
            <a:endParaRPr/>
          </a:p>
        </p:txBody>
      </p:sp>
      <p:sp>
        <p:nvSpPr>
          <p:cNvPr id="48" name="Shape 48"/>
          <p:cNvSpPr>
            <a:spLocks noGrp="1"/>
          </p:cNvSpPr>
          <p:nvPr>
            <p:ph type="title"/>
          </p:nvPr>
        </p:nvSpPr>
        <p:spPr>
          <a:xfrm>
            <a:off x="1190625" y="2981325"/>
            <a:ext cx="7981950" cy="2105025"/>
          </a:xfrm>
          <a:prstGeom prst="rect">
            <a:avLst/>
          </a:prstGeom>
        </p:spPr>
        <p:txBody>
          <a:bodyPr/>
          <a:lstStyle>
            <a:lvl1pPr algn="l">
              <a:defRPr sz="5800"/>
            </a:lvl1pPr>
          </a:lstStyle>
          <a:p>
            <a:r>
              <a:t>Title Text</a:t>
            </a:r>
          </a:p>
        </p:txBody>
      </p:sp>
      <p:sp>
        <p:nvSpPr>
          <p:cNvPr id="49" name="Shape 49"/>
          <p:cNvSpPr>
            <a:spLocks noGrp="1"/>
          </p:cNvSpPr>
          <p:nvPr>
            <p:ph type="body" sz="quarter" idx="14"/>
          </p:nvPr>
        </p:nvSpPr>
        <p:spPr>
          <a:xfrm>
            <a:off x="1190625" y="5314950"/>
            <a:ext cx="7981950" cy="4229100"/>
          </a:xfrm>
          <a:prstGeom prst="rect">
            <a:avLst/>
          </a:prstGeom>
        </p:spPr>
        <p:txBody>
          <a:bodyPr anchor="t"/>
          <a:lstStyle/>
          <a:p>
            <a:pPr marL="0" indent="0">
              <a:spcBef>
                <a:spcPts val="0"/>
              </a:spcBef>
              <a:buClrTx/>
              <a:buSzTx/>
              <a:buFontTx/>
              <a:buNone/>
              <a:defRPr sz="2400"/>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Shape 57"/>
          <p:cNvSpPr/>
          <p:nvPr/>
        </p:nvSpPr>
        <p:spPr>
          <a:xfrm>
            <a:off x="1190625" y="2295525"/>
            <a:ext cx="168711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58" name="Shape 58"/>
          <p:cNvSpPr/>
          <p:nvPr/>
        </p:nvSpPr>
        <p:spPr>
          <a:xfrm>
            <a:off x="1190625" y="666750"/>
            <a:ext cx="168711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59" name="Shape 59"/>
          <p:cNvSpPr>
            <a:spLocks noGrp="1"/>
          </p:cNvSpPr>
          <p:nvPr>
            <p:ph type="title"/>
          </p:nvPr>
        </p:nvSpPr>
        <p:spPr>
          <a:prstGeom prst="rect">
            <a:avLst/>
          </a:prstGeom>
        </p:spPr>
        <p:txBody>
          <a:bodyPr/>
          <a:lstStyle/>
          <a:p>
            <a:r>
              <a:t>Title Text</a:t>
            </a: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 name="Shape 76"/>
          <p:cNvSpPr/>
          <p:nvPr/>
        </p:nvSpPr>
        <p:spPr>
          <a:xfrm>
            <a:off x="1190625" y="2286000"/>
            <a:ext cx="168711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77" name="Shape 77"/>
          <p:cNvSpPr/>
          <p:nvPr/>
        </p:nvSpPr>
        <p:spPr>
          <a:xfrm>
            <a:off x="1190625" y="666750"/>
            <a:ext cx="168711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3175">
            <a:solidFill>
              <a:srgbClr val="444444">
                <a:alpha val="30000"/>
              </a:srgbClr>
            </a:solidFill>
            <a:miter lim="400000"/>
          </a:ln>
        </p:spPr>
        <p:txBody>
          <a:bodyPr lIns="38100" tIns="38100" rIns="38100" bIns="38100" anchor="ctr"/>
          <a:lstStyle/>
          <a:p>
            <a:pPr algn="l" defTabSz="342900">
              <a:defRPr sz="900">
                <a:solidFill>
                  <a:srgbClr val="000000"/>
                </a:solidFill>
                <a:latin typeface="+mj-lt"/>
                <a:ea typeface="+mj-ea"/>
                <a:cs typeface="+mj-cs"/>
                <a:sym typeface="Helvetica"/>
              </a:defRPr>
            </a:pPr>
            <a:endParaRPr/>
          </a:p>
        </p:txBody>
      </p:sp>
      <p:sp>
        <p:nvSpPr>
          <p:cNvPr id="78" name="Shape 78"/>
          <p:cNvSpPr>
            <a:spLocks noGrp="1"/>
          </p:cNvSpPr>
          <p:nvPr>
            <p:ph type="pic" sz="half" idx="13"/>
          </p:nvPr>
        </p:nvSpPr>
        <p:spPr>
          <a:xfrm>
            <a:off x="9953625" y="2802298"/>
            <a:ext cx="8096251" cy="6696076"/>
          </a:xfrm>
          <a:prstGeom prst="rect">
            <a:avLst/>
          </a:prstGeom>
        </p:spPr>
        <p:txBody>
          <a:bodyPr lIns="91439" tIns="45719" rIns="91439" bIns="45719" anchor="t">
            <a:noAutofit/>
          </a:bodyPr>
          <a:lstStyle/>
          <a:p>
            <a:endParaRPr/>
          </a:p>
        </p:txBody>
      </p:sp>
      <p:sp>
        <p:nvSpPr>
          <p:cNvPr id="79" name="Shape 79"/>
          <p:cNvSpPr>
            <a:spLocks noGrp="1"/>
          </p:cNvSpPr>
          <p:nvPr>
            <p:ph type="title"/>
          </p:nvPr>
        </p:nvSpPr>
        <p:spPr>
          <a:prstGeom prst="rect">
            <a:avLst/>
          </a:prstGeom>
        </p:spPr>
        <p:txBody>
          <a:bodyPr/>
          <a:lstStyle/>
          <a:p>
            <a:r>
              <a:t>Title Text</a:t>
            </a:r>
          </a:p>
        </p:txBody>
      </p:sp>
      <p:sp>
        <p:nvSpPr>
          <p:cNvPr id="80" name="Shape 80"/>
          <p:cNvSpPr>
            <a:spLocks noGrp="1"/>
          </p:cNvSpPr>
          <p:nvPr>
            <p:ph type="body" sz="half" idx="1"/>
          </p:nvPr>
        </p:nvSpPr>
        <p:spPr>
          <a:xfrm>
            <a:off x="1190625" y="2847975"/>
            <a:ext cx="8181975" cy="6696075"/>
          </a:xfrm>
          <a:prstGeom prst="rect">
            <a:avLst/>
          </a:prstGeom>
        </p:spPr>
        <p:txBody>
          <a:bodyPr/>
          <a:lstStyle>
            <a:lvl1pPr marL="362856" indent="-362856">
              <a:spcBef>
                <a:spcPts val="1800"/>
              </a:spcBef>
              <a:buSzPct val="65000"/>
              <a:defRPr sz="3000"/>
            </a:lvl1pPr>
            <a:lvl2pPr marL="870857" indent="-362857">
              <a:spcBef>
                <a:spcPts val="1800"/>
              </a:spcBef>
              <a:buSzPct val="65000"/>
              <a:defRPr sz="3000"/>
            </a:lvl2pPr>
            <a:lvl3pPr marL="1378857" indent="-362857">
              <a:spcBef>
                <a:spcPts val="1800"/>
              </a:spcBef>
              <a:buSzPct val="65000"/>
              <a:defRPr sz="3000"/>
            </a:lvl3pPr>
            <a:lvl4pPr marL="1886856" indent="-362857">
              <a:spcBef>
                <a:spcPts val="1800"/>
              </a:spcBef>
              <a:buSzPct val="65000"/>
              <a:defRPr sz="3000"/>
            </a:lvl4pPr>
            <a:lvl5pPr marL="2394856" indent="-362856">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 name="Shape 88"/>
          <p:cNvSpPr>
            <a:spLocks noGrp="1"/>
          </p:cNvSpPr>
          <p:nvPr>
            <p:ph type="body" idx="1"/>
          </p:nvPr>
        </p:nvSpPr>
        <p:spPr>
          <a:xfrm>
            <a:off x="1190625" y="1333500"/>
            <a:ext cx="16859252" cy="761047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 name="Shape 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 name="Shape 96"/>
          <p:cNvSpPr>
            <a:spLocks noGrp="1"/>
          </p:cNvSpPr>
          <p:nvPr>
            <p:ph type="pic" sz="half" idx="13"/>
          </p:nvPr>
        </p:nvSpPr>
        <p:spPr>
          <a:xfrm>
            <a:off x="1131101" y="666750"/>
            <a:ext cx="8096251" cy="8858250"/>
          </a:xfrm>
          <a:prstGeom prst="rect">
            <a:avLst/>
          </a:prstGeom>
        </p:spPr>
        <p:txBody>
          <a:bodyPr lIns="91439" tIns="45719" rIns="91439" bIns="45719" anchor="t">
            <a:noAutofit/>
          </a:bodyPr>
          <a:lstStyle/>
          <a:p>
            <a:endParaRPr/>
          </a:p>
        </p:txBody>
      </p:sp>
      <p:sp>
        <p:nvSpPr>
          <p:cNvPr id="97" name="Shape 97"/>
          <p:cNvSpPr>
            <a:spLocks noGrp="1"/>
          </p:cNvSpPr>
          <p:nvPr>
            <p:ph type="pic" sz="quarter" idx="14"/>
          </p:nvPr>
        </p:nvSpPr>
        <p:spPr>
          <a:xfrm>
            <a:off x="9898271" y="5090856"/>
            <a:ext cx="8044351" cy="4429126"/>
          </a:xfrm>
          <a:prstGeom prst="rect">
            <a:avLst/>
          </a:prstGeom>
        </p:spPr>
        <p:txBody>
          <a:bodyPr lIns="91439" tIns="45719" rIns="91439" bIns="45719" anchor="t">
            <a:noAutofit/>
          </a:bodyPr>
          <a:lstStyle/>
          <a:p>
            <a:endParaRPr/>
          </a:p>
        </p:txBody>
      </p:sp>
      <p:sp>
        <p:nvSpPr>
          <p:cNvPr id="98" name="Shape 98"/>
          <p:cNvSpPr>
            <a:spLocks noGrp="1"/>
          </p:cNvSpPr>
          <p:nvPr>
            <p:ph type="pic" sz="quarter" idx="15"/>
          </p:nvPr>
        </p:nvSpPr>
        <p:spPr>
          <a:xfrm>
            <a:off x="9902749" y="666750"/>
            <a:ext cx="8048627" cy="3714750"/>
          </a:xfrm>
          <a:prstGeom prst="rect">
            <a:avLst/>
          </a:prstGeom>
        </p:spPr>
        <p:txBody>
          <a:bodyPr lIns="91439" tIns="45719" rIns="91439" bIns="45719" anchor="t">
            <a:noAutofit/>
          </a:bodyPr>
          <a:lstStyle/>
          <a:p>
            <a:endParaRP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190625" y="857250"/>
            <a:ext cx="16859252" cy="124777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normAutofit/>
          </a:bodyPr>
          <a:lstStyle/>
          <a:p>
            <a:r>
              <a:t>Title Text</a:t>
            </a:r>
          </a:p>
        </p:txBody>
      </p:sp>
      <p:sp>
        <p:nvSpPr>
          <p:cNvPr id="3" name="Shape 3"/>
          <p:cNvSpPr>
            <a:spLocks noGrp="1"/>
          </p:cNvSpPr>
          <p:nvPr>
            <p:ph type="body" idx="1"/>
          </p:nvPr>
        </p:nvSpPr>
        <p:spPr>
          <a:xfrm>
            <a:off x="1190625" y="2776537"/>
            <a:ext cx="16859252" cy="6429376"/>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456738" y="9763125"/>
            <a:ext cx="317500" cy="381000"/>
          </a:xfrm>
          <a:prstGeom prst="rect">
            <a:avLst/>
          </a:prstGeom>
          <a:ln w="12700">
            <a:miter lim="400000"/>
          </a:ln>
        </p:spPr>
        <p:txBody>
          <a:bodyPr wrap="none" lIns="38100" tIns="38100" rIns="38100" bIns="38100">
            <a:normAutofit/>
          </a:bodyPr>
          <a:lstStyle>
            <a:lvl1pPr>
              <a:defRPr sz="1800">
                <a:solidFill>
                  <a:srgbClr val="4C4946"/>
                </a:solidFill>
                <a:latin typeface="Palatino"/>
                <a:ea typeface="Palatino"/>
                <a:cs typeface="Palatino"/>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1pPr>
      <a:lvl2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2pPr>
      <a:lvl3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3pPr>
      <a:lvl4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4pPr>
      <a:lvl5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5pPr>
      <a:lvl6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6pPr>
      <a:lvl7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7pPr>
      <a:lvl8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8pPr>
      <a:lvl9pPr marL="0" marR="0" indent="0" algn="ctr" defTabSz="619125" rtl="0" latinLnBrk="0">
        <a:lnSpc>
          <a:spcPct val="90000"/>
        </a:lnSpc>
        <a:spcBef>
          <a:spcPts val="1700"/>
        </a:spcBef>
        <a:spcAft>
          <a:spcPts val="0"/>
        </a:spcAft>
        <a:buClrTx/>
        <a:buSzTx/>
        <a:buFontTx/>
        <a:buNone/>
        <a:tabLst/>
        <a:defRPr sz="7200" b="0" i="0" u="none" strike="noStrike" cap="none" spc="0" baseline="0">
          <a:ln>
            <a:noFill/>
          </a:ln>
          <a:solidFill>
            <a:srgbClr val="D93E2B"/>
          </a:solidFill>
          <a:uFillTx/>
          <a:latin typeface="Bodoni SvtyTwo ITC TT-Book"/>
          <a:ea typeface="Bodoni SvtyTwo ITC TT-Book"/>
          <a:cs typeface="Bodoni SvtyTwo ITC TT-Book"/>
          <a:sym typeface="Bodoni SvtyTwo ITC TT-Book"/>
        </a:defRPr>
      </a:lvl9pPr>
    </p:titleStyle>
    <p:bodyStyle>
      <a:lvl1pPr marL="4389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10485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6581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22677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877311"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3486910" marR="0" indent="-438911"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4096510" marR="0" indent="-438910"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4706110" marR="0" indent="-438910"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5315710" marR="0" indent="-438910" algn="l" defTabSz="619125" rtl="0" latinLnBrk="0">
        <a:lnSpc>
          <a:spcPct val="100000"/>
        </a:lnSpc>
        <a:spcBef>
          <a:spcPts val="25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t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biopodtech.com/biopod-issued-patent/" TargetMode="External"/><Relationship Id="rId3" Type="http://schemas.openxmlformats.org/officeDocument/2006/relationships/image" Target="../media/image17.tif"/><Relationship Id="rId7" Type="http://schemas.openxmlformats.org/officeDocument/2006/relationships/hyperlink" Target="http://BioPodVenturesbiopodtech.com" TargetMode="External"/><Relationship Id="rId2" Type="http://schemas.openxmlformats.org/officeDocument/2006/relationships/image" Target="../media/image16.tif"/><Relationship Id="rId1" Type="http://schemas.openxmlformats.org/officeDocument/2006/relationships/slideLayout" Target="../slideLayouts/slideLayout6.xml"/><Relationship Id="rId6" Type="http://schemas.openxmlformats.org/officeDocument/2006/relationships/hyperlink" Target="http://BioPodTech.com" TargetMode="External"/><Relationship Id="rId5" Type="http://schemas.openxmlformats.org/officeDocument/2006/relationships/hyperlink" Target="http://www.apple.com" TargetMode="External"/><Relationship Id="rId4" Type="http://schemas.openxmlformats.org/officeDocument/2006/relationships/image" Target="../media/image18.tif"/><Relationship Id="rId9" Type="http://schemas.openxmlformats.org/officeDocument/2006/relationships/image" Target="../media/image19.tif"/></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6.xml"/><Relationship Id="rId4" Type="http://schemas.openxmlformats.org/officeDocument/2006/relationships/image" Target="../media/image7.tif"/></Relationships>
</file>

<file path=ppt/slides/_rels/slide4.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tif"/><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631074" y="-411292"/>
            <a:ext cx="20060338" cy="10867978"/>
          </a:xfrm>
          <a:prstGeom prst="rect">
            <a:avLst/>
          </a:prstGeom>
          <a:solidFill>
            <a:srgbClr val="000000"/>
          </a:solidFill>
          <a:ln w="12700">
            <a:miter lim="400000"/>
          </a:ln>
          <a:effectLst>
            <a:outerShdw blurRad="25400" dist="12700" dir="5400000" rotWithShape="0">
              <a:srgbClr val="000000">
                <a:alpha val="50000"/>
              </a:srgbClr>
            </a:outerShdw>
          </a:effectLst>
        </p:spPr>
        <p:txBody>
          <a:bodyPr lIns="38100" tIns="38100" rIns="38100" bIns="38100" anchor="ctr"/>
          <a:lstStyle/>
          <a:p>
            <a:pPr>
              <a:defRPr>
                <a:solidFill>
                  <a:srgbClr val="FFFFFF"/>
                </a:solidFill>
                <a:latin typeface="Helvetica Light"/>
                <a:ea typeface="Helvetica Light"/>
                <a:cs typeface="Helvetica Light"/>
                <a:sym typeface="Helvetica Light"/>
              </a:defRPr>
            </a:pPr>
            <a:endParaRPr/>
          </a:p>
        </p:txBody>
      </p:sp>
      <p:sp>
        <p:nvSpPr>
          <p:cNvPr id="142" name="Shape 142"/>
          <p:cNvSpPr/>
          <p:nvPr/>
        </p:nvSpPr>
        <p:spPr>
          <a:xfrm>
            <a:off x="3113678" y="2708356"/>
            <a:ext cx="13013144" cy="98120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nSpc>
                <a:spcPct val="90000"/>
              </a:lnSpc>
              <a:spcBef>
                <a:spcPts val="1700"/>
              </a:spcBef>
              <a:defRPr sz="6000">
                <a:solidFill>
                  <a:srgbClr val="03A2E6"/>
                </a:solidFill>
                <a:latin typeface="Helvetica Neue Thin"/>
                <a:ea typeface="Helvetica Neue Thin"/>
                <a:cs typeface="Helvetica Neue Thin"/>
                <a:sym typeface="Helvetica Neue Thin"/>
              </a:defRPr>
            </a:pPr>
            <a:r>
              <a:t>Bio</a:t>
            </a:r>
            <a:r>
              <a:rPr>
                <a:solidFill>
                  <a:srgbClr val="FFFFFF"/>
                </a:solidFill>
              </a:rPr>
              <a:t>Pod™</a:t>
            </a:r>
          </a:p>
        </p:txBody>
      </p:sp>
      <p:sp>
        <p:nvSpPr>
          <p:cNvPr id="143" name="Shape 143"/>
          <p:cNvSpPr/>
          <p:nvPr/>
        </p:nvSpPr>
        <p:spPr>
          <a:xfrm>
            <a:off x="12324832" y="12348669"/>
            <a:ext cx="674929" cy="497688"/>
          </a:xfrm>
          <a:prstGeom prst="rect">
            <a:avLst/>
          </a:prstGeom>
          <a:ln w="12700">
            <a:miter lim="400000"/>
          </a:ln>
          <a:effectLst>
            <a:outerShdw blurRad="406400" dist="38100" dir="5400000" rotWithShape="0">
              <a:srgbClr val="000000">
                <a:alpha val="99105"/>
              </a:srgbClr>
            </a:outerShdw>
          </a:effectLst>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2800">
                <a:solidFill>
                  <a:srgbClr val="FFFFFF"/>
                </a:solidFill>
                <a:latin typeface="Helvetica Neue Light"/>
                <a:ea typeface="Helvetica Neue Light"/>
                <a:cs typeface="Helvetica Neue Light"/>
                <a:sym typeface="Helvetica Neue Light"/>
              </a:defRPr>
            </a:lvl1pPr>
          </a:lstStyle>
          <a:p>
            <a:r>
              <a:t>nbn</a:t>
            </a:r>
          </a:p>
        </p:txBody>
      </p:sp>
      <p:sp>
        <p:nvSpPr>
          <p:cNvPr id="144" name="Shape 144"/>
          <p:cNvSpPr/>
          <p:nvPr/>
        </p:nvSpPr>
        <p:spPr>
          <a:xfrm>
            <a:off x="8884923" y="5022698"/>
            <a:ext cx="1470653" cy="380155"/>
          </a:xfrm>
          <a:prstGeom prst="rect">
            <a:avLst/>
          </a:prstGeom>
          <a:ln w="12700">
            <a:miter lim="400000"/>
          </a:ln>
          <a:extLst>
            <a:ext uri="{C572A759-6A51-4108-AA02-DFA0A04FC94B}">
              <ma14:wrappingTextBoxFlag xmlns:ma14="http://schemas.microsoft.com/office/mac/drawingml/2011/main" xmlns="" val="1"/>
            </a:ext>
          </a:extLst>
        </p:spPr>
        <p:txBody>
          <a:bodyPr wrap="none" lIns="53577" tIns="53577" rIns="53577" bIns="53577" anchor="ctr">
            <a:spAutoFit/>
          </a:bodyPr>
          <a:lstStyle>
            <a:lvl1pPr defTabSz="616148">
              <a:defRPr sz="1800">
                <a:solidFill>
                  <a:srgbClr val="FFFFFF"/>
                </a:solidFill>
                <a:latin typeface="Helvetica Neue"/>
                <a:ea typeface="Helvetica Neue"/>
                <a:cs typeface="Helvetica Neue"/>
                <a:sym typeface="Helvetica Neue"/>
              </a:defRPr>
            </a:lvl1pPr>
          </a:lstStyle>
          <a:p>
            <a:r>
              <a:t>Presented by</a:t>
            </a:r>
          </a:p>
        </p:txBody>
      </p:sp>
      <p:sp>
        <p:nvSpPr>
          <p:cNvPr id="145" name="Shape 145"/>
          <p:cNvSpPr/>
          <p:nvPr/>
        </p:nvSpPr>
        <p:spPr>
          <a:xfrm>
            <a:off x="7874776" y="5380749"/>
            <a:ext cx="3490944" cy="466922"/>
          </a:xfrm>
          <a:prstGeom prst="rect">
            <a:avLst/>
          </a:prstGeom>
          <a:ln w="12700">
            <a:miter lim="400000"/>
          </a:ln>
          <a:extLst>
            <a:ext uri="{C572A759-6A51-4108-AA02-DFA0A04FC94B}">
              <ma14:wrappingTextBoxFlag xmlns:ma14="http://schemas.microsoft.com/office/mac/drawingml/2011/main" xmlns="" val="1"/>
            </a:ext>
          </a:extLst>
        </p:spPr>
        <p:txBody>
          <a:bodyPr wrap="none" lIns="53577" tIns="53577" rIns="53577" bIns="53577" anchor="ctr">
            <a:spAutoFit/>
          </a:bodyPr>
          <a:lstStyle>
            <a:lvl1pPr defTabSz="616148">
              <a:defRPr>
                <a:solidFill>
                  <a:srgbClr val="FFFFFF"/>
                </a:solidFill>
                <a:latin typeface="Helvetica Neue"/>
                <a:ea typeface="Helvetica Neue"/>
                <a:cs typeface="Helvetica Neue"/>
                <a:sym typeface="Helvetica Neue"/>
              </a:defRPr>
            </a:lvl1pPr>
          </a:lstStyle>
          <a:p>
            <a:r>
              <a:t>Meramark Ventures, LLC</a:t>
            </a:r>
          </a:p>
        </p:txBody>
      </p:sp>
      <p:sp>
        <p:nvSpPr>
          <p:cNvPr id="146" name="Shape 146"/>
          <p:cNvSpPr/>
          <p:nvPr/>
        </p:nvSpPr>
        <p:spPr>
          <a:xfrm>
            <a:off x="8567633" y="2048398"/>
            <a:ext cx="2105234" cy="52235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000">
                <a:solidFill>
                  <a:srgbClr val="FFFFFF"/>
                </a:solidFill>
                <a:latin typeface="Helvetica Neue Light"/>
                <a:ea typeface="Helvetica Neue Light"/>
                <a:cs typeface="Helvetica Neue Light"/>
                <a:sym typeface="Helvetica Neue Light"/>
              </a:defRPr>
            </a:lvl1pPr>
          </a:lstStyle>
          <a:p>
            <a:r>
              <a:t>Introducing</a:t>
            </a:r>
          </a:p>
        </p:txBody>
      </p:sp>
      <p:sp>
        <p:nvSpPr>
          <p:cNvPr id="147" name="Shape 147"/>
          <p:cNvSpPr/>
          <p:nvPr/>
        </p:nvSpPr>
        <p:spPr>
          <a:xfrm>
            <a:off x="909967" y="-1728081"/>
            <a:ext cx="16412137" cy="67868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defRPr sz="2000" spc="700">
                <a:solidFill>
                  <a:srgbClr val="FFFFFF"/>
                </a:solidFill>
                <a:latin typeface="Helvetica Neue"/>
                <a:ea typeface="Helvetica Neue"/>
                <a:cs typeface="Helvetica Neue"/>
                <a:sym typeface="Helvetica Neue"/>
              </a:defRPr>
            </a:pPr>
            <a:r>
              <a:t>Personal Biometric Feedback and </a:t>
            </a:r>
          </a:p>
          <a:p>
            <a:pPr>
              <a:defRPr sz="2000" spc="700">
                <a:solidFill>
                  <a:srgbClr val="FFFFFF"/>
                </a:solidFill>
                <a:latin typeface="Helvetica Neue"/>
                <a:ea typeface="Helvetica Neue"/>
                <a:cs typeface="Helvetica Neue"/>
                <a:sym typeface="Helvetica Neue"/>
              </a:defRPr>
            </a:pPr>
            <a:r>
              <a:t>Direct Communication System </a:t>
            </a:r>
          </a:p>
        </p:txBody>
      </p:sp>
      <p:sp>
        <p:nvSpPr>
          <p:cNvPr id="148" name="Shape 148"/>
          <p:cNvSpPr/>
          <p:nvPr/>
        </p:nvSpPr>
        <p:spPr>
          <a:xfrm>
            <a:off x="7620203" y="9944763"/>
            <a:ext cx="4000093"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149" name="Shape 149"/>
          <p:cNvSpPr/>
          <p:nvPr/>
        </p:nvSpPr>
        <p:spPr>
          <a:xfrm>
            <a:off x="7950403" y="5859845"/>
            <a:ext cx="3339694" cy="31160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600">
                <a:solidFill>
                  <a:srgbClr val="FFFFFF"/>
                </a:solidFill>
                <a:latin typeface="Helvetica Neue Medium"/>
                <a:ea typeface="Helvetica Neue Medium"/>
                <a:cs typeface="Helvetica Neue Medium"/>
                <a:sym typeface="Helvetica Neue Medium"/>
              </a:defRPr>
            </a:lvl1pPr>
          </a:lstStyle>
          <a:p>
            <a:r>
              <a:t>Inventors of  BioPod™ Technology</a:t>
            </a:r>
          </a:p>
        </p:txBody>
      </p:sp>
      <p:pic>
        <p:nvPicPr>
          <p:cNvPr id="150" name="image3.tif" descr="Image"/>
          <p:cNvPicPr>
            <a:picLocks noChangeAspect="1"/>
          </p:cNvPicPr>
          <p:nvPr/>
        </p:nvPicPr>
        <p:blipFill>
          <a:blip r:embed="rId2"/>
          <a:stretch>
            <a:fillRect/>
          </a:stretch>
        </p:blipFill>
        <p:spPr>
          <a:xfrm>
            <a:off x="14120423" y="3706562"/>
            <a:ext cx="3751957" cy="6622744"/>
          </a:xfrm>
          <a:prstGeom prst="rect">
            <a:avLst/>
          </a:prstGeom>
          <a:ln w="12700">
            <a:miter lim="400000"/>
          </a:ln>
        </p:spPr>
      </p:pic>
      <p:pic>
        <p:nvPicPr>
          <p:cNvPr id="151" name="image4.tif" descr="Image"/>
          <p:cNvPicPr>
            <a:picLocks noChangeAspect="1"/>
          </p:cNvPicPr>
          <p:nvPr/>
        </p:nvPicPr>
        <p:blipFill>
          <a:blip r:embed="rId3"/>
          <a:stretch>
            <a:fillRect/>
          </a:stretch>
        </p:blipFill>
        <p:spPr>
          <a:xfrm>
            <a:off x="616687" y="4760081"/>
            <a:ext cx="5207002" cy="50038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19.jpeg" descr="biopodbaseid--copy.jpg"/>
          <p:cNvPicPr>
            <a:picLocks noChangeAspect="1"/>
          </p:cNvPicPr>
          <p:nvPr/>
        </p:nvPicPr>
        <p:blipFill>
          <a:blip r:embed="rId2"/>
          <a:stretch>
            <a:fillRect/>
          </a:stretch>
        </p:blipFill>
        <p:spPr>
          <a:xfrm>
            <a:off x="-66534" y="-69342"/>
            <a:ext cx="19373568" cy="10660483"/>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6.tif" descr="Image"/>
          <p:cNvPicPr>
            <a:picLocks noChangeAspect="1"/>
          </p:cNvPicPr>
          <p:nvPr/>
        </p:nvPicPr>
        <p:blipFill>
          <a:blip r:embed="rId2"/>
          <a:stretch>
            <a:fillRect/>
          </a:stretch>
        </p:blipFill>
        <p:spPr>
          <a:xfrm>
            <a:off x="15948600" y="300486"/>
            <a:ext cx="2632940" cy="5063345"/>
          </a:xfrm>
          <a:prstGeom prst="rect">
            <a:avLst/>
          </a:prstGeom>
          <a:ln w="12700">
            <a:miter lim="400000"/>
          </a:ln>
        </p:spPr>
      </p:pic>
      <p:sp>
        <p:nvSpPr>
          <p:cNvPr id="299" name="Shape 299"/>
          <p:cNvSpPr/>
          <p:nvPr/>
        </p:nvSpPr>
        <p:spPr>
          <a:xfrm>
            <a:off x="-838871" y="6862184"/>
            <a:ext cx="21292504" cy="3667828"/>
          </a:xfrm>
          <a:prstGeom prst="rect">
            <a:avLst/>
          </a:prstGeom>
          <a:solidFill>
            <a:srgbClr val="2497DB"/>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300" name="Shape 300"/>
          <p:cNvSpPr/>
          <p:nvPr/>
        </p:nvSpPr>
        <p:spPr>
          <a:xfrm>
            <a:off x="4827254" y="2108602"/>
            <a:ext cx="9763793" cy="143968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9100">
                <a:solidFill>
                  <a:srgbClr val="03A2E6"/>
                </a:solidFill>
                <a:latin typeface="Helvetica Neue Thin"/>
                <a:ea typeface="Helvetica Neue Thin"/>
                <a:cs typeface="Helvetica Neue Thin"/>
                <a:sym typeface="Helvetica Neue Thin"/>
              </a:defRPr>
            </a:lvl1pPr>
          </a:lstStyle>
          <a:p>
            <a:r>
              <a:t>Contact</a:t>
            </a:r>
          </a:p>
        </p:txBody>
      </p:sp>
      <p:sp>
        <p:nvSpPr>
          <p:cNvPr id="301" name="Shape 301"/>
          <p:cNvSpPr/>
          <p:nvPr/>
        </p:nvSpPr>
        <p:spPr>
          <a:xfrm>
            <a:off x="7561273" y="3507585"/>
            <a:ext cx="4295757" cy="293237"/>
          </a:xfrm>
          <a:prstGeom prst="rect">
            <a:avLst/>
          </a:prstGeom>
          <a:solidFill>
            <a:srgbClr val="595867"/>
          </a:solidFill>
          <a:ln w="12700">
            <a:miter lim="400000"/>
          </a:ln>
          <a:extLst>
            <a:ext uri="{C572A759-6A51-4108-AA02-DFA0A04FC94B}">
              <ma14:wrappingTextBoxFlag xmlns:ma14="http://schemas.microsoft.com/office/mac/drawingml/2011/main" xmlns="" val="1"/>
            </a:ext>
          </a:extLst>
        </p:spPr>
        <p:txBody>
          <a:bodyPr lIns="53577" tIns="53577" rIns="53577" bIns="53577" anchor="ctr">
            <a:spAutoFit/>
          </a:bodyPr>
          <a:lstStyle>
            <a:lvl1pPr defTabSz="616148">
              <a:defRPr sz="1200" b="1" spc="455">
                <a:solidFill>
                  <a:srgbClr val="FFFFFF"/>
                </a:solidFill>
                <a:latin typeface="Helvetica Neue"/>
                <a:ea typeface="Helvetica Neue"/>
                <a:cs typeface="Helvetica Neue"/>
                <a:sym typeface="Helvetica Neue"/>
              </a:defRPr>
            </a:lvl1pPr>
          </a:lstStyle>
          <a:p>
            <a:r>
              <a:t>FOR MORE INFO, CONTACT</a:t>
            </a:r>
          </a:p>
        </p:txBody>
      </p:sp>
      <p:pic>
        <p:nvPicPr>
          <p:cNvPr id="302" name="image20.tif" descr="Image"/>
          <p:cNvPicPr>
            <a:picLocks noChangeAspect="1"/>
          </p:cNvPicPr>
          <p:nvPr/>
        </p:nvPicPr>
        <p:blipFill>
          <a:blip r:embed="rId3"/>
          <a:stretch>
            <a:fillRect/>
          </a:stretch>
        </p:blipFill>
        <p:spPr>
          <a:xfrm>
            <a:off x="5287969" y="-1604765"/>
            <a:ext cx="4422067" cy="1208699"/>
          </a:xfrm>
          <a:prstGeom prst="rect">
            <a:avLst/>
          </a:prstGeom>
          <a:ln w="12700">
            <a:miter lim="400000"/>
          </a:ln>
        </p:spPr>
      </p:pic>
      <p:pic>
        <p:nvPicPr>
          <p:cNvPr id="303" name="image21.tif" descr="Image"/>
          <p:cNvPicPr>
            <a:picLocks noChangeAspect="1"/>
          </p:cNvPicPr>
          <p:nvPr/>
        </p:nvPicPr>
        <p:blipFill>
          <a:blip r:embed="rId4"/>
          <a:stretch>
            <a:fillRect/>
          </a:stretch>
        </p:blipFill>
        <p:spPr>
          <a:xfrm>
            <a:off x="591860" y="4627849"/>
            <a:ext cx="18234582" cy="2174854"/>
          </a:xfrm>
          <a:prstGeom prst="rect">
            <a:avLst/>
          </a:prstGeom>
          <a:ln w="12700">
            <a:miter lim="400000"/>
          </a:ln>
        </p:spPr>
      </p:pic>
      <p:sp>
        <p:nvSpPr>
          <p:cNvPr id="304" name="Shape 304"/>
          <p:cNvSpPr/>
          <p:nvPr/>
        </p:nvSpPr>
        <p:spPr>
          <a:xfrm>
            <a:off x="7913992" y="6962800"/>
            <a:ext cx="3412515" cy="349199"/>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800" i="1">
                <a:solidFill>
                  <a:srgbClr val="FFFFFF"/>
                </a:solidFill>
                <a:latin typeface="Helvetica Neue"/>
                <a:ea typeface="Helvetica Neue"/>
                <a:cs typeface="Helvetica Neue"/>
                <a:sym typeface="Helvetica Neue"/>
              </a:defRPr>
            </a:lvl1pPr>
          </a:lstStyle>
          <a:p>
            <a:r>
              <a:t>Website, Media and Patent Links</a:t>
            </a:r>
          </a:p>
        </p:txBody>
      </p:sp>
      <p:sp>
        <p:nvSpPr>
          <p:cNvPr id="305" name="Shape 305"/>
          <p:cNvSpPr/>
          <p:nvPr/>
        </p:nvSpPr>
        <p:spPr>
          <a:xfrm>
            <a:off x="15467087" y="7577474"/>
            <a:ext cx="3159785" cy="41127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u="sng">
                <a:solidFill>
                  <a:srgbClr val="B1E1FF"/>
                </a:solidFill>
                <a:uFill>
                  <a:solidFill>
                    <a:srgbClr val="B1E1FF"/>
                  </a:solidFill>
                </a:uFill>
                <a:latin typeface="Helvetica Neue"/>
                <a:ea typeface="Helvetica Neue"/>
                <a:cs typeface="Helvetica Neue"/>
                <a:sym typeface="Helvetica Neue"/>
                <a:hlinkClick r:id="rId5"/>
              </a:defRPr>
            </a:lvl1pPr>
          </a:lstStyle>
          <a:p>
            <a:pPr>
              <a:defRPr>
                <a:solidFill>
                  <a:srgbClr val="FFFFFF"/>
                </a:solidFill>
                <a:uFillTx/>
              </a:defRPr>
            </a:pPr>
            <a:r>
              <a:rPr>
                <a:solidFill>
                  <a:srgbClr val="B1E1FF"/>
                </a:solidFill>
                <a:uFill>
                  <a:solidFill>
                    <a:srgbClr val="B1E1FF"/>
                  </a:solidFill>
                </a:uFill>
                <a:hlinkClick r:id="rId5"/>
              </a:rPr>
              <a:t>BioPod™ Print Brochure</a:t>
            </a:r>
          </a:p>
        </p:txBody>
      </p:sp>
      <p:sp>
        <p:nvSpPr>
          <p:cNvPr id="306" name="Shape 306"/>
          <p:cNvSpPr/>
          <p:nvPr/>
        </p:nvSpPr>
        <p:spPr>
          <a:xfrm>
            <a:off x="423441" y="7577474"/>
            <a:ext cx="2221003" cy="41127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u="sng">
                <a:solidFill>
                  <a:srgbClr val="B1E1FF"/>
                </a:solidFill>
                <a:uFill>
                  <a:solidFill>
                    <a:srgbClr val="B1E1FF"/>
                  </a:solidFill>
                </a:uFill>
                <a:latin typeface="Helvetica Neue"/>
                <a:ea typeface="Helvetica Neue"/>
                <a:cs typeface="Helvetica Neue"/>
                <a:sym typeface="Helvetica Neue"/>
                <a:hlinkClick r:id="rId6"/>
              </a:defRPr>
            </a:lvl1pPr>
          </a:lstStyle>
          <a:p>
            <a:pPr>
              <a:defRPr u="none">
                <a:solidFill>
                  <a:srgbClr val="A3CDEB"/>
                </a:solidFill>
                <a:uFillTx/>
              </a:defRPr>
            </a:pPr>
            <a:r>
              <a:rPr u="sng">
                <a:solidFill>
                  <a:srgbClr val="B1E1FF"/>
                </a:solidFill>
                <a:uFill>
                  <a:solidFill>
                    <a:srgbClr val="B1E1FF"/>
                  </a:solidFill>
                </a:uFill>
                <a:hlinkClick r:id="rId6"/>
              </a:rPr>
              <a:t>BioPodTech.com</a:t>
            </a:r>
          </a:p>
        </p:txBody>
      </p:sp>
      <p:sp>
        <p:nvSpPr>
          <p:cNvPr id="307" name="Shape 307"/>
          <p:cNvSpPr/>
          <p:nvPr/>
        </p:nvSpPr>
        <p:spPr>
          <a:xfrm>
            <a:off x="5628995" y="7577474"/>
            <a:ext cx="2169312" cy="41127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u="sng">
                <a:solidFill>
                  <a:srgbClr val="B1E1FF"/>
                </a:solidFill>
                <a:uFill>
                  <a:solidFill>
                    <a:srgbClr val="B1E1FF"/>
                  </a:solidFill>
                </a:uFill>
                <a:latin typeface="Helvetica Neue"/>
                <a:ea typeface="Helvetica Neue"/>
                <a:cs typeface="Helvetica Neue"/>
                <a:sym typeface="Helvetica Neue"/>
                <a:hlinkClick r:id="rId7"/>
              </a:defRPr>
            </a:lvl1pPr>
          </a:lstStyle>
          <a:p>
            <a:pPr>
              <a:defRPr u="none">
                <a:solidFill>
                  <a:srgbClr val="FFFFFF"/>
                </a:solidFill>
                <a:uFillTx/>
              </a:defRPr>
            </a:pPr>
            <a:r>
              <a:rPr u="sng">
                <a:solidFill>
                  <a:srgbClr val="B1E1FF"/>
                </a:solidFill>
                <a:uFill>
                  <a:solidFill>
                    <a:srgbClr val="B1E1FF"/>
                  </a:solidFill>
                </a:uFill>
                <a:hlinkClick r:id="rId7"/>
              </a:rPr>
              <a:t>BioPod Ventures</a:t>
            </a:r>
          </a:p>
        </p:txBody>
      </p:sp>
      <p:sp>
        <p:nvSpPr>
          <p:cNvPr id="308" name="Shape 308"/>
          <p:cNvSpPr/>
          <p:nvPr/>
        </p:nvSpPr>
        <p:spPr>
          <a:xfrm>
            <a:off x="10415450" y="7577474"/>
            <a:ext cx="2955824" cy="41127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200" u="sng">
                <a:solidFill>
                  <a:srgbClr val="B1E1FF"/>
                </a:solidFill>
                <a:uFill>
                  <a:solidFill>
                    <a:srgbClr val="B1E1FF"/>
                  </a:solidFill>
                </a:uFill>
                <a:latin typeface="Helvetica Neue"/>
                <a:ea typeface="Helvetica Neue"/>
                <a:cs typeface="Helvetica Neue"/>
                <a:sym typeface="Helvetica Neue"/>
                <a:hlinkClick r:id="rId8"/>
              </a:defRPr>
            </a:lvl1pPr>
          </a:lstStyle>
          <a:p>
            <a:pPr>
              <a:defRPr u="none">
                <a:solidFill>
                  <a:srgbClr val="FFFFFF"/>
                </a:solidFill>
                <a:uFillTx/>
              </a:defRPr>
            </a:pPr>
            <a:r>
              <a:rPr u="sng">
                <a:solidFill>
                  <a:srgbClr val="B1E1FF"/>
                </a:solidFill>
                <a:uFill>
                  <a:solidFill>
                    <a:srgbClr val="B1E1FF"/>
                  </a:solidFill>
                </a:uFill>
                <a:hlinkClick r:id="rId8"/>
              </a:rPr>
              <a:t>USPTO Issued Patents</a:t>
            </a:r>
          </a:p>
        </p:txBody>
      </p:sp>
      <p:sp>
        <p:nvSpPr>
          <p:cNvPr id="309" name="Shape 309"/>
          <p:cNvSpPr/>
          <p:nvPr/>
        </p:nvSpPr>
        <p:spPr>
          <a:xfrm>
            <a:off x="7620203" y="9944763"/>
            <a:ext cx="4000093"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pic>
        <p:nvPicPr>
          <p:cNvPr id="310" name="image8.tif" descr="Image"/>
          <p:cNvPicPr>
            <a:picLocks noChangeAspect="1"/>
          </p:cNvPicPr>
          <p:nvPr/>
        </p:nvPicPr>
        <p:blipFill>
          <a:blip r:embed="rId9"/>
          <a:stretch>
            <a:fillRect/>
          </a:stretch>
        </p:blipFill>
        <p:spPr>
          <a:xfrm>
            <a:off x="3377050" y="242717"/>
            <a:ext cx="12486400" cy="212909"/>
          </a:xfrm>
          <a:prstGeom prst="rect">
            <a:avLst/>
          </a:prstGeom>
          <a:ln w="12700">
            <a:miter lim="400000"/>
          </a:ln>
        </p:spPr>
      </p:pic>
      <p:sp>
        <p:nvSpPr>
          <p:cNvPr id="311" name="Shape 311"/>
          <p:cNvSpPr/>
          <p:nvPr/>
        </p:nvSpPr>
        <p:spPr>
          <a:xfrm>
            <a:off x="6273520" y="8384819"/>
            <a:ext cx="6693460" cy="36167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defRPr sz="1800" i="1">
                <a:solidFill>
                  <a:srgbClr val="FFFFFF"/>
                </a:solidFill>
                <a:latin typeface="Helvetica Neue Medium"/>
                <a:ea typeface="Helvetica Neue Medium"/>
                <a:cs typeface="Helvetica Neue Medium"/>
                <a:sym typeface="Helvetica Neue Medium"/>
              </a:defRPr>
            </a:pPr>
            <a:r>
              <a:t>BioPod</a:t>
            </a:r>
            <a:r>
              <a:rPr baseline="31999"/>
              <a:t>®</a:t>
            </a:r>
            <a:r>
              <a:t> is a Registered Trademark of Meramark Ventures LLC</a:t>
            </a:r>
          </a:p>
        </p:txBody>
      </p:sp>
      <p:sp>
        <p:nvSpPr>
          <p:cNvPr id="312" name="Shape 312"/>
          <p:cNvSpPr/>
          <p:nvPr/>
        </p:nvSpPr>
        <p:spPr>
          <a:xfrm>
            <a:off x="4443463" y="8763520"/>
            <a:ext cx="10353573" cy="907999"/>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l">
              <a:defRPr sz="1800">
                <a:solidFill>
                  <a:srgbClr val="FFFFFF"/>
                </a:solidFill>
                <a:latin typeface="Helvetica Neue"/>
                <a:ea typeface="Helvetica Neue"/>
                <a:cs typeface="Helvetica Neue"/>
                <a:sym typeface="Helvetica Neue"/>
              </a:defRPr>
            </a:pPr>
            <a:r>
              <a:t>•	Biometric feedback systems for collecting, transmitting, sharing and displaying biometric data</a:t>
            </a:r>
          </a:p>
          <a:p>
            <a:pPr algn="l">
              <a:defRPr sz="1800">
                <a:solidFill>
                  <a:srgbClr val="FFFFFF"/>
                </a:solidFill>
                <a:latin typeface="Helvetica Neue"/>
                <a:ea typeface="Helvetica Neue"/>
                <a:cs typeface="Helvetica Neue"/>
                <a:sym typeface="Helvetica Neue"/>
              </a:defRPr>
            </a:pPr>
            <a:r>
              <a:t>•	Sensors for medical use to be worn by or implanted in humans</a:t>
            </a:r>
          </a:p>
          <a:p>
            <a:pPr algn="l">
              <a:defRPr sz="1800">
                <a:solidFill>
                  <a:srgbClr val="FFFFFF"/>
                </a:solidFill>
                <a:latin typeface="Helvetica Neue"/>
                <a:ea typeface="Helvetica Neue"/>
                <a:cs typeface="Helvetica Neue"/>
                <a:sym typeface="Helvetica Neue"/>
              </a:defRPr>
            </a:pPr>
            <a:r>
              <a:t>•	Goods having applications in the fields of health, exercise, education and entertainment</a:t>
            </a:r>
          </a:p>
        </p:txBody>
      </p:sp>
      <p:sp>
        <p:nvSpPr>
          <p:cNvPr id="313" name="Shape 313"/>
          <p:cNvSpPr/>
          <p:nvPr/>
        </p:nvSpPr>
        <p:spPr>
          <a:xfrm>
            <a:off x="210678" y="7996284"/>
            <a:ext cx="18819142" cy="0"/>
          </a:xfrm>
          <a:prstGeom prst="line">
            <a:avLst/>
          </a:prstGeom>
          <a:ln w="25400">
            <a:solidFill>
              <a:srgbClr val="A3CDEA"/>
            </a:solidFill>
            <a:miter lim="400000"/>
          </a:ln>
        </p:spPr>
        <p:txBody>
          <a:bodyPr lIns="45718" tIns="45718" rIns="45718" bIns="45718"/>
          <a:lstStyle/>
          <a:p>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p:nvPr/>
        </p:nvSpPr>
        <p:spPr>
          <a:xfrm>
            <a:off x="-191696" y="-9145"/>
            <a:ext cx="21259332" cy="2647001"/>
          </a:xfrm>
          <a:prstGeom prst="rect">
            <a:avLst/>
          </a:prstGeom>
          <a:solidFill>
            <a:srgbClr val="0E94D9"/>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61" name="Shape 161"/>
          <p:cNvSpPr/>
          <p:nvPr/>
        </p:nvSpPr>
        <p:spPr>
          <a:xfrm>
            <a:off x="5135774" y="829919"/>
            <a:ext cx="10604393" cy="96887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900" baseline="1693">
                <a:solidFill>
                  <a:srgbClr val="FFFFFF"/>
                </a:solidFill>
                <a:latin typeface="Helvetica Neue Light"/>
                <a:ea typeface="Helvetica Neue Light"/>
                <a:cs typeface="Helvetica Neue Light"/>
                <a:sym typeface="Helvetica Neue Light"/>
              </a:defRPr>
            </a:lvl1pPr>
          </a:lstStyle>
          <a:p>
            <a:r>
              <a:t>BioPod™ Technology Overview</a:t>
            </a:r>
          </a:p>
        </p:txBody>
      </p:sp>
      <p:sp>
        <p:nvSpPr>
          <p:cNvPr id="162" name="Shape 162"/>
          <p:cNvSpPr/>
          <p:nvPr/>
        </p:nvSpPr>
        <p:spPr>
          <a:xfrm>
            <a:off x="22529100" y="1244562"/>
            <a:ext cx="19002884" cy="75389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163" name="Shape 163"/>
          <p:cNvSpPr/>
          <p:nvPr/>
        </p:nvSpPr>
        <p:spPr>
          <a:xfrm>
            <a:off x="2649633" y="3367644"/>
            <a:ext cx="15793539" cy="483123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2100">
                <a:solidFill>
                  <a:srgbClr val="666666"/>
                </a:solidFill>
                <a:latin typeface="Helvetica Neue"/>
                <a:ea typeface="Helvetica Neue"/>
                <a:cs typeface="Helvetica Neue"/>
                <a:sym typeface="Helvetica Neue"/>
              </a:defRPr>
            </a:pPr>
            <a:r>
              <a:t>BioPod™ Technology is "an exercise and communications system which includes an interactive device wherein the interactive device is configured to gather biometric data; heart rate, oxygen saturation, temperature, end tidal carbon dioxide, etc., relating to a user of the system and transmit this data to a remote device, and the remote device is configured to analyze the data and transmit a response to the interactive device, which in turn communicates the response to the user and additionally communicates with an external device for retrieval of instructions, programs, and data, inter alia.  An exercise and communication system facilitates communication between a plurality of users, each having and interactive device and a remote device. The remote device may include a watch, a cell phone, a personal digital assistant, etc.”</a:t>
            </a:r>
          </a:p>
          <a:p>
            <a:pPr algn="l" defTabSz="457200">
              <a:defRPr sz="2100">
                <a:solidFill>
                  <a:srgbClr val="666666"/>
                </a:solidFill>
                <a:latin typeface="Helvetica Neue"/>
                <a:ea typeface="Helvetica Neue"/>
                <a:cs typeface="Helvetica Neue"/>
                <a:sym typeface="Helvetica Neue"/>
              </a:defRPr>
            </a:pPr>
            <a:endParaRPr/>
          </a:p>
          <a:p>
            <a:pPr algn="l" defTabSz="457200">
              <a:defRPr sz="2100">
                <a:solidFill>
                  <a:srgbClr val="666666"/>
                </a:solidFill>
                <a:latin typeface="Helvetica Neue"/>
                <a:ea typeface="Helvetica Neue"/>
                <a:cs typeface="Helvetica Neue"/>
                <a:sym typeface="Helvetica Neue"/>
              </a:defRPr>
            </a:pPr>
            <a:r>
              <a:t>The BioPod™ Technology "external device may include an information provider, a service-based center, a counselor, an advisor, a coach, a medical professional, an emergency response center, an information database, a personal computing system, a central computing system, a distributed computing system, a server, a communication exchange system, a global navigation satellite system, an entertainment system, a video game console, streaming media player, etc., cloud based entertainment and content stored in data centers, or any intermediary connecting to or between one or more such points."</a:t>
            </a:r>
          </a:p>
          <a:p>
            <a:pPr algn="l" defTabSz="457200">
              <a:defRPr sz="2100">
                <a:solidFill>
                  <a:srgbClr val="666666"/>
                </a:solidFill>
                <a:latin typeface="Helvetica Neue"/>
                <a:ea typeface="Helvetica Neue"/>
                <a:cs typeface="Helvetica Neue"/>
                <a:sym typeface="Helvetica Neue"/>
              </a:defRPr>
            </a:pPr>
            <a:br/>
            <a:endParaRPr/>
          </a:p>
        </p:txBody>
      </p:sp>
      <p:sp>
        <p:nvSpPr>
          <p:cNvPr id="164" name="Shape 164"/>
          <p:cNvSpPr/>
          <p:nvPr/>
        </p:nvSpPr>
        <p:spPr>
          <a:xfrm>
            <a:off x="2340334" y="95801"/>
            <a:ext cx="16412136" cy="29238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rPr dirty="0" err="1"/>
              <a:t>BioPod</a:t>
            </a:r>
            <a:r>
              <a:rPr lang="en-US" baseline="30000" dirty="0"/>
              <a:t>®</a:t>
            </a:r>
            <a:r>
              <a:rPr dirty="0"/>
              <a:t> Personal Biometric Feedback and Direct Communication System </a:t>
            </a:r>
          </a:p>
        </p:txBody>
      </p:sp>
      <p:pic>
        <p:nvPicPr>
          <p:cNvPr id="165" name="image9.tif" descr="Image"/>
          <p:cNvPicPr>
            <a:picLocks noChangeAspect="1"/>
          </p:cNvPicPr>
          <p:nvPr/>
        </p:nvPicPr>
        <p:blipFill>
          <a:blip r:embed="rId2"/>
          <a:stretch>
            <a:fillRect/>
          </a:stretch>
        </p:blipFill>
        <p:spPr>
          <a:xfrm>
            <a:off x="176520" y="6258217"/>
            <a:ext cx="1799288" cy="3460166"/>
          </a:xfrm>
          <a:prstGeom prst="rect">
            <a:avLst/>
          </a:prstGeom>
          <a:ln w="12700">
            <a:miter lim="400000"/>
          </a:ln>
        </p:spPr>
      </p:pic>
      <p:sp>
        <p:nvSpPr>
          <p:cNvPr id="166" name="Shape 166"/>
          <p:cNvSpPr/>
          <p:nvPr/>
        </p:nvSpPr>
        <p:spPr>
          <a:xfrm>
            <a:off x="8546356" y="9931718"/>
            <a:ext cx="4000094"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000000"/>
                </a:solidFill>
                <a:latin typeface="Helvetica Neue Medium"/>
                <a:ea typeface="Helvetica Neue Medium"/>
                <a:cs typeface="Helvetica Neue Medium"/>
                <a:sym typeface="Helvetica Neue Medium"/>
              </a:defRPr>
            </a:lvl1pPr>
          </a:lstStyle>
          <a:p>
            <a:r>
              <a:t>© 2018 Meramark Ventures, LLC.    All Rights Reserved.</a:t>
            </a:r>
          </a:p>
        </p:txBody>
      </p:sp>
      <p:sp>
        <p:nvSpPr>
          <p:cNvPr id="167" name="Shape 167"/>
          <p:cNvSpPr/>
          <p:nvPr/>
        </p:nvSpPr>
        <p:spPr>
          <a:xfrm>
            <a:off x="2708343" y="8214653"/>
            <a:ext cx="15459257" cy="88402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defRPr sz="1400">
                <a:latin typeface="Helvetica Neue"/>
                <a:ea typeface="Helvetica Neue"/>
                <a:cs typeface="Helvetica Neue"/>
                <a:sym typeface="Helvetica Neue"/>
              </a:defRPr>
            </a:lvl1pPr>
          </a:lstStyle>
          <a:p>
            <a:r>
              <a:t>*BioPod™ Technology is a U.S. patented wearable sensor system mounted in the user's ear which provides feedback for exercise and healthcare users through a direct communication system and GPS functions which allows coaches, trainers, doctors, nurses, emergency medical professionals, etc., to communicate directly with their patients or athletes. The BioPod™ ear sensors, along with other associated sensors (worn or implanted) and communication system, make it possible to remotely monitor biometric vital signs including Heart Rate, Temperature, Oxygen Saturation, and End Tidal CO2. Feedback can be accessed continuously or intermittently with 24/7/365 direct communications available between the user(s) and a wide range of affiliates"</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p:nvPr/>
        </p:nvSpPr>
        <p:spPr>
          <a:xfrm>
            <a:off x="-141962" y="-64280"/>
            <a:ext cx="19659098" cy="2757270"/>
          </a:xfrm>
          <a:prstGeom prst="rect">
            <a:avLst/>
          </a:prstGeom>
          <a:gradFill>
            <a:gsLst>
              <a:gs pos="0">
                <a:srgbClr val="DB1E2A"/>
              </a:gs>
              <a:gs pos="51841">
                <a:srgbClr val="ED5327"/>
              </a:gs>
              <a:gs pos="98985">
                <a:srgbClr val="FF8823"/>
              </a:gs>
            </a:gsLst>
            <a:path path="circle">
              <a:fillToRect l="37721" t="-19636" r="62278" b="119636"/>
            </a:path>
          </a:gra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70" name="Shape 170"/>
          <p:cNvSpPr/>
          <p:nvPr/>
        </p:nvSpPr>
        <p:spPr>
          <a:xfrm>
            <a:off x="13633450" y="9375328"/>
            <a:ext cx="4633418" cy="492572"/>
          </a:xfrm>
          <a:prstGeom prst="rect">
            <a:avLst/>
          </a:prstGeom>
          <a:solidFill>
            <a:srgbClr val="FFFFFF"/>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pic>
        <p:nvPicPr>
          <p:cNvPr id="171" name="image10.tif" descr="Image"/>
          <p:cNvPicPr>
            <a:picLocks noChangeAspect="1"/>
          </p:cNvPicPr>
          <p:nvPr/>
        </p:nvPicPr>
        <p:blipFill>
          <a:blip r:embed="rId2"/>
          <a:stretch>
            <a:fillRect/>
          </a:stretch>
        </p:blipFill>
        <p:spPr>
          <a:xfrm>
            <a:off x="14052913" y="2852031"/>
            <a:ext cx="5093785" cy="9795739"/>
          </a:xfrm>
          <a:prstGeom prst="rect">
            <a:avLst/>
          </a:prstGeom>
          <a:ln w="12700">
            <a:miter lim="400000"/>
          </a:ln>
        </p:spPr>
      </p:pic>
      <p:sp>
        <p:nvSpPr>
          <p:cNvPr id="172" name="Shape 172"/>
          <p:cNvSpPr/>
          <p:nvPr/>
        </p:nvSpPr>
        <p:spPr>
          <a:xfrm>
            <a:off x="4625961" y="4334821"/>
            <a:ext cx="10123249" cy="260873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defTabSz="457200">
              <a:defRPr sz="2100">
                <a:solidFill>
                  <a:srgbClr val="666666"/>
                </a:solidFill>
                <a:latin typeface="Helvetica Neue"/>
                <a:ea typeface="Helvetica Neue"/>
                <a:cs typeface="Helvetica Neue"/>
                <a:sym typeface="Helvetica Neue"/>
              </a:defRPr>
            </a:lvl1pPr>
          </a:lstStyle>
          <a:p>
            <a:r>
              <a:t>• Remote Patient and Athlete Monitoring • Secure Direct Communications with Healthcare Professionals, Caregivers, Family, Coaches, Trainers and more. • Data collected from ear sensors and other associated sensors includes: Heart Rate, Temperature, Oxygen Saturation, and End Tidal Co2. • Data can be accessed continuously or intermittently with 24/7/365 direct communications available between users and a wide range of affiliates. • Audio Alerts and Haptic Feedback-enabled for real-time notifications for crucial communications such as prescription reminders, remote physical therapy and training data alerts and much more!</a:t>
            </a:r>
          </a:p>
        </p:txBody>
      </p:sp>
      <p:pic>
        <p:nvPicPr>
          <p:cNvPr id="173" name="image11.tif" descr="Image"/>
          <p:cNvPicPr>
            <a:picLocks noChangeAspect="1"/>
          </p:cNvPicPr>
          <p:nvPr/>
        </p:nvPicPr>
        <p:blipFill>
          <a:blip r:embed="rId3"/>
          <a:stretch>
            <a:fillRect/>
          </a:stretch>
        </p:blipFill>
        <p:spPr>
          <a:xfrm>
            <a:off x="7717863" y="7317538"/>
            <a:ext cx="3804774" cy="864723"/>
          </a:xfrm>
          <a:prstGeom prst="rect">
            <a:avLst/>
          </a:prstGeom>
          <a:ln w="12700">
            <a:miter lim="400000"/>
          </a:ln>
        </p:spPr>
      </p:pic>
      <p:sp>
        <p:nvSpPr>
          <p:cNvPr id="174" name="Shape 174"/>
          <p:cNvSpPr/>
          <p:nvPr/>
        </p:nvSpPr>
        <p:spPr>
          <a:xfrm>
            <a:off x="5814669" y="879617"/>
            <a:ext cx="7745834" cy="86948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300">
                <a:solidFill>
                  <a:srgbClr val="FFFFFF"/>
                </a:solidFill>
                <a:latin typeface="Helvetica Neue Light"/>
                <a:ea typeface="Helvetica Neue Light"/>
                <a:cs typeface="Helvetica Neue Light"/>
                <a:sym typeface="Helvetica Neue Light"/>
              </a:defRPr>
            </a:lvl1pPr>
          </a:lstStyle>
          <a:p>
            <a:r>
              <a:t>Unique Patented Features</a:t>
            </a:r>
          </a:p>
        </p:txBody>
      </p:sp>
      <p:pic>
        <p:nvPicPr>
          <p:cNvPr id="175" name="image7.tif" descr="Image"/>
          <p:cNvPicPr>
            <a:picLocks noChangeAspect="1"/>
          </p:cNvPicPr>
          <p:nvPr/>
        </p:nvPicPr>
        <p:blipFill>
          <a:blip r:embed="rId4"/>
          <a:stretch>
            <a:fillRect/>
          </a:stretch>
        </p:blipFill>
        <p:spPr>
          <a:xfrm>
            <a:off x="414815" y="4208918"/>
            <a:ext cx="3435891" cy="3277961"/>
          </a:xfrm>
          <a:prstGeom prst="rect">
            <a:avLst/>
          </a:prstGeom>
          <a:ln w="12700">
            <a:miter lim="400000"/>
          </a:ln>
          <a:effectLst>
            <a:outerShdw blurRad="190500" dist="101600" dir="5400000" rotWithShape="0">
              <a:srgbClr val="000000">
                <a:alpha val="15324"/>
              </a:srgbClr>
            </a:outerShdw>
          </a:effectLst>
        </p:spPr>
      </p:pic>
      <p:sp>
        <p:nvSpPr>
          <p:cNvPr id="176" name="Shape 176"/>
          <p:cNvSpPr/>
          <p:nvPr/>
        </p:nvSpPr>
        <p:spPr>
          <a:xfrm>
            <a:off x="4805688" y="437136"/>
            <a:ext cx="9763794" cy="60949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a:ea typeface="Helvetica Neue"/>
                <a:cs typeface="Helvetica Neue"/>
                <a:sym typeface="Helvetica Neue"/>
              </a:defRPr>
            </a:lvl1pPr>
          </a:lstStyle>
          <a:p>
            <a:r>
              <a:t>BioPod™ Technology</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191696" y="-88993"/>
            <a:ext cx="6375308" cy="10464985"/>
          </a:xfrm>
          <a:prstGeom prst="rect">
            <a:avLst/>
          </a:prstGeom>
          <a:solidFill>
            <a:srgbClr val="0B8CD0"/>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79" name="Shape 179"/>
          <p:cNvSpPr/>
          <p:nvPr/>
        </p:nvSpPr>
        <p:spPr>
          <a:xfrm>
            <a:off x="6180650" y="-64280"/>
            <a:ext cx="13336486" cy="2757270"/>
          </a:xfrm>
          <a:prstGeom prst="rect">
            <a:avLst/>
          </a:prstGeom>
          <a:gradFill>
            <a:gsLst>
              <a:gs pos="0">
                <a:srgbClr val="DB1E2A"/>
              </a:gs>
              <a:gs pos="51841">
                <a:srgbClr val="ED5327"/>
              </a:gs>
              <a:gs pos="98985">
                <a:srgbClr val="FF8823"/>
              </a:gs>
            </a:gsLst>
            <a:path path="circle">
              <a:fillToRect l="37721" t="-19636" r="62278" b="119636"/>
            </a:path>
          </a:gra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80" name="Shape 180"/>
          <p:cNvSpPr/>
          <p:nvPr/>
        </p:nvSpPr>
        <p:spPr>
          <a:xfrm>
            <a:off x="6356039" y="1063953"/>
            <a:ext cx="12841917" cy="85714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2">
                <a:solidFill>
                  <a:srgbClr val="FFFFFF"/>
                </a:solidFill>
                <a:latin typeface="Helvetica Neue Light"/>
                <a:ea typeface="Helvetica Neue Light"/>
                <a:cs typeface="Helvetica Neue Light"/>
                <a:sym typeface="Helvetica Neue Light"/>
              </a:defRPr>
            </a:lvl1pPr>
          </a:lstStyle>
          <a:p>
            <a:r>
              <a:t>What BioPod™ Technology means to Healthcare / Homecare</a:t>
            </a:r>
          </a:p>
        </p:txBody>
      </p:sp>
      <p:sp>
        <p:nvSpPr>
          <p:cNvPr id="181" name="Shape 181"/>
          <p:cNvSpPr/>
          <p:nvPr/>
        </p:nvSpPr>
        <p:spPr>
          <a:xfrm>
            <a:off x="22529100" y="1244562"/>
            <a:ext cx="19002884" cy="75389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182" name="Shape 182"/>
          <p:cNvSpPr/>
          <p:nvPr/>
        </p:nvSpPr>
        <p:spPr>
          <a:xfrm>
            <a:off x="995912" y="9931718"/>
            <a:ext cx="4000094"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183" name="Shape 183"/>
          <p:cNvSpPr/>
          <p:nvPr/>
        </p:nvSpPr>
        <p:spPr>
          <a:xfrm>
            <a:off x="-2094648" y="325176"/>
            <a:ext cx="9763793" cy="62174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184" name="Shape 184"/>
          <p:cNvSpPr/>
          <p:nvPr/>
        </p:nvSpPr>
        <p:spPr>
          <a:xfrm>
            <a:off x="4642826" y="72434"/>
            <a:ext cx="16412134" cy="2869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pic>
        <p:nvPicPr>
          <p:cNvPr id="185" name="image12.tif" descr="Image"/>
          <p:cNvPicPr>
            <a:picLocks noChangeAspect="1"/>
          </p:cNvPicPr>
          <p:nvPr/>
        </p:nvPicPr>
        <p:blipFill>
          <a:blip r:embed="rId2"/>
          <a:stretch>
            <a:fillRect/>
          </a:stretch>
        </p:blipFill>
        <p:spPr>
          <a:xfrm>
            <a:off x="143178" y="6538956"/>
            <a:ext cx="5888872" cy="3312491"/>
          </a:xfrm>
          <a:prstGeom prst="rect">
            <a:avLst/>
          </a:prstGeom>
          <a:ln w="12700">
            <a:miter lim="400000"/>
          </a:ln>
        </p:spPr>
      </p:pic>
      <p:sp>
        <p:nvSpPr>
          <p:cNvPr id="186" name="Shape 186"/>
          <p:cNvSpPr/>
          <p:nvPr/>
        </p:nvSpPr>
        <p:spPr>
          <a:xfrm>
            <a:off x="7276729" y="4060204"/>
            <a:ext cx="11353039" cy="58617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600">
                <a:solidFill>
                  <a:srgbClr val="666666"/>
                </a:solidFill>
                <a:latin typeface="Helvetica Neue"/>
                <a:ea typeface="Helvetica Neue"/>
                <a:cs typeface="Helvetica Neue"/>
                <a:sym typeface="Helvetica Neue"/>
              </a:defRPr>
            </a:pPr>
            <a:r>
              <a:t>BioPod™ may add value to a proprietary "specially designed system" which offers 24/7 monitoring of a patient's vital signs, on an intermittent or continuous basis, while offering direct communications to the patient  and various authorized contacts within the network, including physicians, nurses, emergency contact applications, and potentially offering direct contact with family members, etc.</a:t>
            </a:r>
            <a:br/>
            <a:br/>
            <a:r>
              <a:t> The ability to integrate BioPod™ Technology into best practices for clinical trials provides an extra advantage to pharmaceutical companies and research entities that count on daily data to refine and perfect their products and discoveries.</a:t>
            </a:r>
            <a:br/>
            <a:endParaRPr/>
          </a:p>
          <a:p>
            <a:pPr algn="l" defTabSz="457200">
              <a:defRPr sz="2000">
                <a:solidFill>
                  <a:srgbClr val="444444"/>
                </a:solidFill>
                <a:latin typeface="Helvetica Neue"/>
                <a:ea typeface="Helvetica Neue"/>
                <a:cs typeface="Helvetica Neue"/>
                <a:sym typeface="Helvetica Neue"/>
              </a:defRPr>
            </a:pPr>
            <a:r>
              <a:t>IoMT Market Poised To Reach $72 billion by 2021</a:t>
            </a:r>
            <a:br/>
            <a:endParaRPr sz="1600">
              <a:latin typeface="Helvetica Neue Light"/>
              <a:ea typeface="Helvetica Neue Light"/>
              <a:cs typeface="Helvetica Neue Light"/>
              <a:sym typeface="Helvetica Neue Light"/>
            </a:endParaRPr>
          </a:p>
          <a:p>
            <a:pPr algn="l" defTabSz="457200">
              <a:defRPr sz="1600">
                <a:solidFill>
                  <a:srgbClr val="666666"/>
                </a:solidFill>
                <a:latin typeface="Helvetica Neue"/>
                <a:ea typeface="Helvetica Neue"/>
                <a:cs typeface="Helvetica Neue"/>
                <a:sym typeface="Helvetica Neue"/>
              </a:defRPr>
            </a:pPr>
            <a:r>
              <a:t>What this technology can mean to the health and wellbeing of families is truly life changing. One of the chief concerns that faces each family today is being informed of the health of family members who, for any number of reasons, can't easily be checked and monitored. Families with elderly members, family members with disabilities, family members with any number of conditions that can cause concern and excessive worry, may all benefit from the ability to know how loved ones are at any moment in time. BioPod™ technology provides the possibility of creating a network with you and healthcare professionals to deliver the best care available.</a:t>
            </a:r>
          </a:p>
          <a:p>
            <a:pPr algn="l" defTabSz="457200">
              <a:defRPr sz="1600">
                <a:solidFill>
                  <a:srgbClr val="666666"/>
                </a:solidFill>
                <a:latin typeface="Helvetica Neue"/>
                <a:ea typeface="Helvetica Neue"/>
                <a:cs typeface="Helvetica Neue"/>
                <a:sym typeface="Helvetica Neue"/>
              </a:defRPr>
            </a:pPr>
            <a:r>
              <a:t>Healthcare Providers and Insurers also benefit directly from the possibilities that the BioPod™ technology presents. Healthcare Insurers may be given a platform that allows them to more accurately and efficiently provide coverage for their customers, all at a lower cost for the insurers with the added benefit of being able to reduce premiums for their customers. Healthcare Providers may be provided with real-time feedback that allows them to provide better care for their patients and also make their practices run more efficiently and help them reduce their own operating costs and insurance premiums.</a:t>
            </a:r>
          </a:p>
          <a:p>
            <a:pPr algn="l" defTabSz="457200">
              <a:defRPr sz="1600">
                <a:solidFill>
                  <a:srgbClr val="666666"/>
                </a:solidFill>
                <a:latin typeface="Helvetica Neue"/>
                <a:ea typeface="Helvetica Neue"/>
                <a:cs typeface="Helvetica Neue"/>
                <a:sym typeface="Helvetica Neue"/>
              </a:defRPr>
            </a:pPr>
            <a:r>
              <a:t>Home patients can be "coached" by their physical therapy, respiratory therapy, and pharmacy professionals while being "coached up" by remote professionals intending to help the patients recuperate, get better, while avoiding return visits to the ER or hospital.</a:t>
            </a:r>
          </a:p>
        </p:txBody>
      </p:sp>
      <p:sp>
        <p:nvSpPr>
          <p:cNvPr id="187" name="Shape 187"/>
          <p:cNvSpPr/>
          <p:nvPr/>
        </p:nvSpPr>
        <p:spPr>
          <a:xfrm>
            <a:off x="6924224" y="3005857"/>
            <a:ext cx="11705544" cy="75417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defTabSz="457200">
              <a:defRPr sz="2200">
                <a:solidFill>
                  <a:srgbClr val="666666"/>
                </a:solidFill>
                <a:latin typeface="Helvetica Neue"/>
                <a:ea typeface="Helvetica Neue"/>
                <a:cs typeface="Helvetica Neue"/>
                <a:sym typeface="Helvetica Neue"/>
              </a:defRPr>
            </a:lvl1pPr>
          </a:lstStyle>
          <a:p>
            <a:r>
              <a:t>Medical &amp; Emergency Applications including Remote Monitoring of Patients' Vital Signs. Medical professionals are able to communicate directly in real-time with their patients.</a:t>
            </a:r>
          </a:p>
        </p:txBody>
      </p:sp>
      <p:sp>
        <p:nvSpPr>
          <p:cNvPr id="188" name="Shape 188"/>
          <p:cNvSpPr/>
          <p:nvPr/>
        </p:nvSpPr>
        <p:spPr>
          <a:xfrm>
            <a:off x="-3880994" y="855758"/>
            <a:ext cx="13336484" cy="41127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Healthcare/Homecare</a:t>
            </a:r>
          </a:p>
        </p:txBody>
      </p:sp>
      <p:sp>
        <p:nvSpPr>
          <p:cNvPr id="189" name="Shape 189"/>
          <p:cNvSpPr/>
          <p:nvPr/>
        </p:nvSpPr>
        <p:spPr>
          <a:xfrm>
            <a:off x="549075" y="1719858"/>
            <a:ext cx="5717480" cy="6251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Your CareUniverse Network can securely monitor your vital data and progress in realtime.</a:t>
            </a:r>
          </a:p>
        </p:txBody>
      </p:sp>
      <p:sp>
        <p:nvSpPr>
          <p:cNvPr id="190" name="Shape 190"/>
          <p:cNvSpPr/>
          <p:nvPr/>
        </p:nvSpPr>
        <p:spPr>
          <a:xfrm>
            <a:off x="-74959" y="4771844"/>
            <a:ext cx="6243436" cy="1636042"/>
          </a:xfrm>
          <a:prstGeom prst="rect">
            <a:avLst/>
          </a:prstGeom>
          <a:solidFill>
            <a:srgbClr val="304975"/>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91" name="Shape 191"/>
          <p:cNvSpPr/>
          <p:nvPr/>
        </p:nvSpPr>
        <p:spPr>
          <a:xfrm>
            <a:off x="-863211" y="4899533"/>
            <a:ext cx="7540539" cy="38633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000" i="1">
                <a:solidFill>
                  <a:srgbClr val="B4DBFF"/>
                </a:solidFill>
                <a:latin typeface="Helvetica Neue Medium"/>
                <a:ea typeface="Helvetica Neue Medium"/>
                <a:cs typeface="Helvetica Neue Medium"/>
                <a:sym typeface="Helvetica Neue Medium"/>
              </a:defRPr>
            </a:lvl1pPr>
          </a:lstStyle>
          <a:p>
            <a:r>
              <a:t>BioPod keeps you connected 24/7/365 with:</a:t>
            </a:r>
          </a:p>
        </p:txBody>
      </p:sp>
      <p:sp>
        <p:nvSpPr>
          <p:cNvPr id="192" name="Shape 192"/>
          <p:cNvSpPr/>
          <p:nvPr/>
        </p:nvSpPr>
        <p:spPr>
          <a:xfrm>
            <a:off x="234833" y="5312337"/>
            <a:ext cx="5705561" cy="96488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600" i="1">
                <a:solidFill>
                  <a:srgbClr val="FFFFFF"/>
                </a:solidFill>
                <a:latin typeface="Helvetica Neue Medium"/>
                <a:ea typeface="Helvetica Neue Medium"/>
                <a:cs typeface="Helvetica Neue Medium"/>
                <a:sym typeface="Helvetica Neue Medium"/>
              </a:defRPr>
            </a:lvl1pPr>
          </a:lstStyle>
          <a:p>
            <a:r>
              <a:t>Family, Primary Care Physician, Emergency Services, LifeFlight and EVAC, Specialized Medicine, Emergency Response Teams, Independent Labs, Home Healthcare Professionals and all Coordinated Healthcare Professionals.</a:t>
            </a:r>
          </a:p>
        </p:txBody>
      </p:sp>
      <p:sp>
        <p:nvSpPr>
          <p:cNvPr id="193" name="Shape 193"/>
          <p:cNvSpPr/>
          <p:nvPr/>
        </p:nvSpPr>
        <p:spPr>
          <a:xfrm>
            <a:off x="549075" y="2382091"/>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Faster response in critical situations</a:t>
            </a:r>
          </a:p>
        </p:txBody>
      </p:sp>
      <p:sp>
        <p:nvSpPr>
          <p:cNvPr id="194" name="Shape 194"/>
          <p:cNvSpPr/>
          <p:nvPr/>
        </p:nvSpPr>
        <p:spPr>
          <a:xfrm>
            <a:off x="549075" y="2912541"/>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Quicker Key Vital Data</a:t>
            </a:r>
          </a:p>
        </p:txBody>
      </p:sp>
      <p:sp>
        <p:nvSpPr>
          <p:cNvPr id="195" name="Shape 195"/>
          <p:cNvSpPr/>
          <p:nvPr/>
        </p:nvSpPr>
        <p:spPr>
          <a:xfrm>
            <a:off x="549076" y="3323113"/>
            <a:ext cx="5888871" cy="6013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Secure Communications between all coordinated healthcare professionals and services</a:t>
            </a:r>
          </a:p>
        </p:txBody>
      </p:sp>
      <p:sp>
        <p:nvSpPr>
          <p:cNvPr id="196" name="Shape 196"/>
          <p:cNvSpPr/>
          <p:nvPr/>
        </p:nvSpPr>
        <p:spPr>
          <a:xfrm>
            <a:off x="549075" y="3973442"/>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Prescription monitoring and reminders</a:t>
            </a:r>
          </a:p>
        </p:txBody>
      </p:sp>
      <p:sp>
        <p:nvSpPr>
          <p:cNvPr id="197" name="Shape 197"/>
          <p:cNvSpPr/>
          <p:nvPr/>
        </p:nvSpPr>
        <p:spPr>
          <a:xfrm>
            <a:off x="329996" y="1818983"/>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98" name="Shape 198"/>
          <p:cNvSpPr/>
          <p:nvPr/>
        </p:nvSpPr>
        <p:spPr>
          <a:xfrm>
            <a:off x="329996" y="2517483"/>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199" name="Shape 199"/>
          <p:cNvSpPr/>
          <p:nvPr/>
        </p:nvSpPr>
        <p:spPr>
          <a:xfrm>
            <a:off x="317296" y="3038183"/>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00" name="Shape 200"/>
          <p:cNvSpPr/>
          <p:nvPr/>
        </p:nvSpPr>
        <p:spPr>
          <a:xfrm>
            <a:off x="304596" y="3419183"/>
            <a:ext cx="127184" cy="127185"/>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01" name="Shape 201"/>
          <p:cNvSpPr/>
          <p:nvPr/>
        </p:nvSpPr>
        <p:spPr>
          <a:xfrm>
            <a:off x="304596" y="4066883"/>
            <a:ext cx="127184" cy="127185"/>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191696" y="-9146"/>
            <a:ext cx="6375308" cy="10464984"/>
          </a:xfrm>
          <a:prstGeom prst="rect">
            <a:avLst/>
          </a:prstGeom>
          <a:solidFill>
            <a:srgbClr val="0E94D9"/>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04" name="Shape 204"/>
          <p:cNvSpPr/>
          <p:nvPr/>
        </p:nvSpPr>
        <p:spPr>
          <a:xfrm>
            <a:off x="6180650" y="-89680"/>
            <a:ext cx="13336486" cy="2757270"/>
          </a:xfrm>
          <a:prstGeom prst="rect">
            <a:avLst/>
          </a:prstGeom>
          <a:gradFill>
            <a:gsLst>
              <a:gs pos="0">
                <a:srgbClr val="DB1E2A"/>
              </a:gs>
              <a:gs pos="51841">
                <a:srgbClr val="ED5327"/>
              </a:gs>
              <a:gs pos="98985">
                <a:srgbClr val="FF8823"/>
              </a:gs>
            </a:gsLst>
            <a:path path="circle">
              <a:fillToRect l="37721" t="-19636" r="62278" b="119636"/>
            </a:path>
          </a:gra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05" name="Shape 205"/>
          <p:cNvSpPr/>
          <p:nvPr/>
        </p:nvSpPr>
        <p:spPr>
          <a:xfrm>
            <a:off x="8521728" y="524778"/>
            <a:ext cx="8654330" cy="157915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2">
                <a:solidFill>
                  <a:srgbClr val="FFFFFF"/>
                </a:solidFill>
                <a:latin typeface="Helvetica Neue Light"/>
                <a:ea typeface="Helvetica Neue Light"/>
                <a:cs typeface="Helvetica Neue Light"/>
                <a:sym typeface="Helvetica Neue Light"/>
              </a:defRPr>
            </a:lvl1pPr>
          </a:lstStyle>
          <a:p>
            <a:r>
              <a:t>What BioPod™ Technology means to Fitness &amp; Sports</a:t>
            </a:r>
          </a:p>
        </p:txBody>
      </p:sp>
      <p:sp>
        <p:nvSpPr>
          <p:cNvPr id="206" name="Shape 206"/>
          <p:cNvSpPr/>
          <p:nvPr/>
        </p:nvSpPr>
        <p:spPr>
          <a:xfrm>
            <a:off x="22529100" y="1244562"/>
            <a:ext cx="19002884" cy="75389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07" name="Shape 207"/>
          <p:cNvSpPr/>
          <p:nvPr/>
        </p:nvSpPr>
        <p:spPr>
          <a:xfrm>
            <a:off x="995912" y="9931718"/>
            <a:ext cx="4000094"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08" name="Shape 208"/>
          <p:cNvSpPr/>
          <p:nvPr/>
        </p:nvSpPr>
        <p:spPr>
          <a:xfrm>
            <a:off x="4642826" y="72434"/>
            <a:ext cx="16412134" cy="2869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09" name="Shape 209"/>
          <p:cNvSpPr/>
          <p:nvPr/>
        </p:nvSpPr>
        <p:spPr>
          <a:xfrm>
            <a:off x="5483732" y="2255747"/>
            <a:ext cx="14434938" cy="3116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1600" i="1">
                <a:solidFill>
                  <a:srgbClr val="FFFFFF"/>
                </a:solidFill>
                <a:latin typeface="Helvetica Neue Medium"/>
                <a:ea typeface="Helvetica Neue Medium"/>
                <a:cs typeface="Helvetica Neue Medium"/>
                <a:sym typeface="Helvetica Neue Medium"/>
              </a:defRPr>
            </a:lvl1pPr>
          </a:lstStyle>
          <a:p>
            <a:r>
              <a:t>Ultimate Remote Direct Biofeedback and Communications Capabilities for Coaches and Trainers with their Athletes and Clients</a:t>
            </a:r>
          </a:p>
        </p:txBody>
      </p:sp>
      <p:sp>
        <p:nvSpPr>
          <p:cNvPr id="210" name="Shape 210"/>
          <p:cNvSpPr/>
          <p:nvPr/>
        </p:nvSpPr>
        <p:spPr>
          <a:xfrm>
            <a:off x="-2094648" y="325176"/>
            <a:ext cx="9763793" cy="62174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11" name="Shape 211"/>
          <p:cNvSpPr/>
          <p:nvPr/>
        </p:nvSpPr>
        <p:spPr>
          <a:xfrm>
            <a:off x="-3880994" y="855758"/>
            <a:ext cx="13336484" cy="41127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Fitness &amp; Sports</a:t>
            </a:r>
          </a:p>
        </p:txBody>
      </p:sp>
      <p:sp>
        <p:nvSpPr>
          <p:cNvPr id="212" name="Shape 212"/>
          <p:cNvSpPr/>
          <p:nvPr/>
        </p:nvSpPr>
        <p:spPr>
          <a:xfrm>
            <a:off x="607108" y="1635051"/>
            <a:ext cx="5717480" cy="36154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Monitor Vitals and Training Performance remotely</a:t>
            </a:r>
          </a:p>
        </p:txBody>
      </p:sp>
      <p:sp>
        <p:nvSpPr>
          <p:cNvPr id="213" name="Shape 213"/>
          <p:cNvSpPr/>
          <p:nvPr/>
        </p:nvSpPr>
        <p:spPr>
          <a:xfrm>
            <a:off x="607107" y="2076601"/>
            <a:ext cx="5610478" cy="36154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Audio and Haptic alerts for Peak performance</a:t>
            </a:r>
          </a:p>
        </p:txBody>
      </p:sp>
      <p:sp>
        <p:nvSpPr>
          <p:cNvPr id="214" name="Shape 214"/>
          <p:cNvSpPr/>
          <p:nvPr/>
        </p:nvSpPr>
        <p:spPr>
          <a:xfrm>
            <a:off x="607107" y="2538769"/>
            <a:ext cx="5610478" cy="6251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24/7/365 Data Delivery available continuously or intermittently</a:t>
            </a:r>
          </a:p>
        </p:txBody>
      </p:sp>
      <p:sp>
        <p:nvSpPr>
          <p:cNvPr id="215" name="Shape 215"/>
          <p:cNvSpPr/>
          <p:nvPr/>
        </p:nvSpPr>
        <p:spPr>
          <a:xfrm>
            <a:off x="559847" y="3209612"/>
            <a:ext cx="4872223" cy="6013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Secure  Remote Communication  available between  coaches, trainers and athletes</a:t>
            </a:r>
          </a:p>
        </p:txBody>
      </p:sp>
      <p:sp>
        <p:nvSpPr>
          <p:cNvPr id="216" name="Shape 216"/>
          <p:cNvSpPr/>
          <p:nvPr/>
        </p:nvSpPr>
        <p:spPr>
          <a:xfrm>
            <a:off x="594407" y="3890024"/>
            <a:ext cx="5610478" cy="3492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Training and Altitude Simulations</a:t>
            </a:r>
          </a:p>
        </p:txBody>
      </p:sp>
      <p:sp>
        <p:nvSpPr>
          <p:cNvPr id="217" name="Shape 217"/>
          <p:cNvSpPr/>
          <p:nvPr/>
        </p:nvSpPr>
        <p:spPr>
          <a:xfrm>
            <a:off x="388029" y="1742095"/>
            <a:ext cx="127182"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18" name="Shape 218"/>
          <p:cNvSpPr/>
          <p:nvPr/>
        </p:nvSpPr>
        <p:spPr>
          <a:xfrm>
            <a:off x="388029" y="2199295"/>
            <a:ext cx="127182"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19" name="Shape 219"/>
          <p:cNvSpPr/>
          <p:nvPr/>
        </p:nvSpPr>
        <p:spPr>
          <a:xfrm>
            <a:off x="375329" y="2669195"/>
            <a:ext cx="127182"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20" name="Shape 220"/>
          <p:cNvSpPr/>
          <p:nvPr/>
        </p:nvSpPr>
        <p:spPr>
          <a:xfrm>
            <a:off x="362629" y="3316894"/>
            <a:ext cx="127182" cy="127185"/>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21" name="Shape 221"/>
          <p:cNvSpPr/>
          <p:nvPr/>
        </p:nvSpPr>
        <p:spPr>
          <a:xfrm>
            <a:off x="362629" y="3989994"/>
            <a:ext cx="127182" cy="127185"/>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pic>
        <p:nvPicPr>
          <p:cNvPr id="222" name="image13.tif" descr="Image"/>
          <p:cNvPicPr>
            <a:picLocks noChangeAspect="1"/>
          </p:cNvPicPr>
          <p:nvPr/>
        </p:nvPicPr>
        <p:blipFill>
          <a:blip r:embed="rId2"/>
          <a:stretch>
            <a:fillRect/>
          </a:stretch>
        </p:blipFill>
        <p:spPr>
          <a:xfrm flipH="1">
            <a:off x="845100" y="5846944"/>
            <a:ext cx="1878779" cy="1923163"/>
          </a:xfrm>
          <a:prstGeom prst="rect">
            <a:avLst/>
          </a:prstGeom>
          <a:ln w="12700">
            <a:miter lim="400000"/>
          </a:ln>
        </p:spPr>
      </p:pic>
      <p:sp>
        <p:nvSpPr>
          <p:cNvPr id="223" name="Shape 223"/>
          <p:cNvSpPr/>
          <p:nvPr/>
        </p:nvSpPr>
        <p:spPr>
          <a:xfrm>
            <a:off x="6652879" y="4440781"/>
            <a:ext cx="12096645" cy="454019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t>Proprietary to BioPod™Technology, Coaches and trainers would be able to communicate directly with the athlete or to a specific group of individuals to reinforce and to encourage their athletes while the "trainer" monitors their vital signs and training zone performances. GPS support may be provided as would all of the data collection from vital signs to e.g. time, distance, calorie consumption, speed, calculated VO2 Max Value, workload strength, etc, from the individual or team which would also provide for complete communications capabilities including two-way communications to include cell transmissions for phone and for entertainment, with audio message alerts being preset by the athlete or coach for training zone high and low limits whereby customized training regimen options may be selected by the individual or group, and/or downloaded via our training systems to maximize the training experience.  The "coach" can access the program and monitor and change the workout to make it harder or easier.</a:t>
            </a:r>
          </a:p>
          <a:p>
            <a:pPr algn="l" defTabSz="457200">
              <a:defRPr sz="1800">
                <a:solidFill>
                  <a:srgbClr val="666666"/>
                </a:solidFill>
                <a:latin typeface="Helvetica Neue"/>
                <a:ea typeface="Helvetica Neue"/>
                <a:cs typeface="Helvetica Neue"/>
                <a:sym typeface="Helvetica Neue"/>
              </a:defRPr>
            </a:pPr>
            <a:r>
              <a:t>What BioPod™ Technology means for professional trainers and their clients. BioPod™ would provide a system for certified athletic trainers to monitor and to communicate directly with clients while training in a H&amp;F Club or while they are in their homes. Patrons of Health Clubs, individuals, primarily women and older people who choose not to go "on display" at the fitness club, who would prefer to work out in the privacy of their homes but would appreciate the value of their professional trainers having the ability to monitor remotely their personalized workouts while offering reinforcements and encouragement thereby helping them to manage and to maximize their training sessions, would create a new business development opportunity for BioPod™ partners</a:t>
            </a:r>
          </a:p>
        </p:txBody>
      </p:sp>
      <p:sp>
        <p:nvSpPr>
          <p:cNvPr id="224" name="Shape 224"/>
          <p:cNvSpPr/>
          <p:nvPr/>
        </p:nvSpPr>
        <p:spPr>
          <a:xfrm>
            <a:off x="7941470" y="3456676"/>
            <a:ext cx="9452382" cy="47335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600">
                <a:solidFill>
                  <a:srgbClr val="444444"/>
                </a:solidFill>
                <a:latin typeface="Helvetica Neue"/>
                <a:ea typeface="Helvetica Neue"/>
                <a:cs typeface="Helvetica Neue"/>
                <a:sym typeface="Helvetica Neue"/>
              </a:defRPr>
            </a:lvl1pPr>
          </a:lstStyle>
          <a:p>
            <a:r>
              <a:t>Training, Performance and Vitals Monitoring Anywhere, Anytime</a:t>
            </a:r>
          </a:p>
        </p:txBody>
      </p:sp>
      <p:sp>
        <p:nvSpPr>
          <p:cNvPr id="225" name="Shape 225"/>
          <p:cNvSpPr/>
          <p:nvPr/>
        </p:nvSpPr>
        <p:spPr>
          <a:xfrm>
            <a:off x="594407" y="4307481"/>
            <a:ext cx="5610478" cy="60129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a:lnSpc>
                <a:spcPct val="90000"/>
              </a:lnSpc>
              <a:spcBef>
                <a:spcPts val="1700"/>
              </a:spcBef>
              <a:defRPr sz="1800">
                <a:solidFill>
                  <a:srgbClr val="FFFFFF"/>
                </a:solidFill>
                <a:latin typeface="Helvetica Neue"/>
                <a:ea typeface="Helvetica Neue"/>
                <a:cs typeface="Helvetica Neue"/>
                <a:sym typeface="Helvetica Neue"/>
              </a:defRPr>
            </a:pPr>
            <a:r>
              <a:t>Heart Rate, Temperature, Oxygen Saturation and Expressed CO</a:t>
            </a:r>
            <a:r>
              <a:rPr baseline="31999"/>
              <a:t>2</a:t>
            </a:r>
            <a:r>
              <a:t> Monitoring</a:t>
            </a:r>
          </a:p>
        </p:txBody>
      </p:sp>
      <p:sp>
        <p:nvSpPr>
          <p:cNvPr id="226" name="Shape 226"/>
          <p:cNvSpPr/>
          <p:nvPr/>
        </p:nvSpPr>
        <p:spPr>
          <a:xfrm>
            <a:off x="362629" y="4419200"/>
            <a:ext cx="127182"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27" name="Shape 227"/>
          <p:cNvSpPr/>
          <p:nvPr/>
        </p:nvSpPr>
        <p:spPr>
          <a:xfrm>
            <a:off x="569008" y="4922696"/>
            <a:ext cx="5381843" cy="60129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Full Integration with BioPod™  ProActive Performance Masks</a:t>
            </a:r>
          </a:p>
        </p:txBody>
      </p:sp>
      <p:sp>
        <p:nvSpPr>
          <p:cNvPr id="228" name="Shape 228"/>
          <p:cNvSpPr/>
          <p:nvPr/>
        </p:nvSpPr>
        <p:spPr>
          <a:xfrm>
            <a:off x="362629" y="5034416"/>
            <a:ext cx="127182"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pic>
        <p:nvPicPr>
          <p:cNvPr id="229" name="image14.tif" descr="Image"/>
          <p:cNvPicPr>
            <a:picLocks noChangeAspect="1"/>
          </p:cNvPicPr>
          <p:nvPr/>
        </p:nvPicPr>
        <p:blipFill>
          <a:blip r:embed="rId3"/>
          <a:stretch>
            <a:fillRect/>
          </a:stretch>
        </p:blipFill>
        <p:spPr>
          <a:xfrm>
            <a:off x="3223259" y="5834269"/>
            <a:ext cx="1950953" cy="1948515"/>
          </a:xfrm>
          <a:prstGeom prst="rect">
            <a:avLst/>
          </a:prstGeom>
          <a:ln w="12700">
            <a:miter lim="400000"/>
          </a:ln>
        </p:spPr>
      </p:pic>
      <p:pic>
        <p:nvPicPr>
          <p:cNvPr id="230" name="image15.jpeg" descr="Image"/>
          <p:cNvPicPr>
            <a:picLocks noChangeAspect="1"/>
          </p:cNvPicPr>
          <p:nvPr/>
        </p:nvPicPr>
        <p:blipFill>
          <a:blip r:embed="rId4"/>
          <a:stretch>
            <a:fillRect/>
          </a:stretch>
        </p:blipFill>
        <p:spPr>
          <a:xfrm>
            <a:off x="437533" y="8008546"/>
            <a:ext cx="5116851" cy="1603280"/>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nvSpPr>
        <p:spPr>
          <a:xfrm>
            <a:off x="-197557" y="0"/>
            <a:ext cx="6375307" cy="10464983"/>
          </a:xfrm>
          <a:prstGeom prst="rect">
            <a:avLst/>
          </a:prstGeom>
          <a:solidFill>
            <a:srgbClr val="0E94D9"/>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33" name="Shape 233"/>
          <p:cNvSpPr/>
          <p:nvPr/>
        </p:nvSpPr>
        <p:spPr>
          <a:xfrm>
            <a:off x="6180650" y="-64280"/>
            <a:ext cx="13336486" cy="2757270"/>
          </a:xfrm>
          <a:prstGeom prst="rect">
            <a:avLst/>
          </a:prstGeom>
          <a:gradFill>
            <a:gsLst>
              <a:gs pos="0">
                <a:srgbClr val="DB1E2A"/>
              </a:gs>
              <a:gs pos="51841">
                <a:srgbClr val="ED5327"/>
              </a:gs>
              <a:gs pos="98985">
                <a:srgbClr val="FF8823"/>
              </a:gs>
            </a:gsLst>
            <a:path path="circle">
              <a:fillToRect l="37721" t="-19636" r="62278" b="119636"/>
            </a:path>
          </a:gra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34" name="Shape 234"/>
          <p:cNvSpPr/>
          <p:nvPr/>
        </p:nvSpPr>
        <p:spPr>
          <a:xfrm>
            <a:off x="8745839" y="655222"/>
            <a:ext cx="8571351" cy="157915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2">
                <a:solidFill>
                  <a:srgbClr val="FFFFFF"/>
                </a:solidFill>
                <a:latin typeface="Helvetica Neue Light"/>
                <a:ea typeface="Helvetica Neue Light"/>
                <a:cs typeface="Helvetica Neue Light"/>
                <a:sym typeface="Helvetica Neue Light"/>
              </a:defRPr>
            </a:lvl1pPr>
          </a:lstStyle>
          <a:p>
            <a:r>
              <a:t>What BioPod™ Technology means to Big Data</a:t>
            </a:r>
          </a:p>
        </p:txBody>
      </p:sp>
      <p:sp>
        <p:nvSpPr>
          <p:cNvPr id="235" name="Shape 235"/>
          <p:cNvSpPr/>
          <p:nvPr/>
        </p:nvSpPr>
        <p:spPr>
          <a:xfrm>
            <a:off x="22529100" y="1244562"/>
            <a:ext cx="19002884" cy="75389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36" name="Shape 236"/>
          <p:cNvSpPr/>
          <p:nvPr/>
        </p:nvSpPr>
        <p:spPr>
          <a:xfrm>
            <a:off x="995912" y="9931718"/>
            <a:ext cx="4000094"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37" name="Shape 237"/>
          <p:cNvSpPr/>
          <p:nvPr/>
        </p:nvSpPr>
        <p:spPr>
          <a:xfrm>
            <a:off x="4642826" y="72434"/>
            <a:ext cx="16412134" cy="2869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38" name="Shape 238"/>
          <p:cNvSpPr/>
          <p:nvPr/>
        </p:nvSpPr>
        <p:spPr>
          <a:xfrm>
            <a:off x="7354996" y="4244293"/>
            <a:ext cx="11353038" cy="39814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i="1">
                <a:solidFill>
                  <a:srgbClr val="666666"/>
                </a:solidFill>
                <a:latin typeface="Helvetica Neue"/>
                <a:ea typeface="Helvetica Neue"/>
                <a:cs typeface="Helvetica Neue"/>
                <a:sym typeface="Helvetica Neue"/>
              </a:defRPr>
            </a:pPr>
            <a:r>
              <a:t>BioPod's Big Data Network</a:t>
            </a:r>
            <a:r>
              <a:rPr i="0"/>
              <a:t> becomes a refined data source for AI, and AR applications, where the BioPod earbud w/ GPS and communications features eventually becomes a ubiquitous, but valuable component to collect human factors and location data leading to AI applications. With the personalized deep learning capabilities provided by GPS location coupled with personalized biometrics, BioPod will become an effective "method for targeting advertising" while also becoming a "method for interest-based social networking" which is offered in the current BioPod Divisional Patent Application.</a:t>
            </a:r>
          </a:p>
          <a:p>
            <a:pPr algn="l" defTabSz="457200">
              <a:defRPr sz="1800">
                <a:solidFill>
                  <a:srgbClr val="666666"/>
                </a:solidFill>
                <a:latin typeface="Helvetica Neue"/>
                <a:ea typeface="Helvetica Neue"/>
                <a:cs typeface="Helvetica Neue"/>
                <a:sym typeface="Helvetica Neue"/>
              </a:defRPr>
            </a:pPr>
            <a:r>
              <a:t> </a:t>
            </a:r>
          </a:p>
          <a:p>
            <a:pPr algn="l" defTabSz="457200">
              <a:defRPr sz="1800">
                <a:solidFill>
                  <a:srgbClr val="666666"/>
                </a:solidFill>
                <a:latin typeface="Helvetica Neue"/>
                <a:ea typeface="Helvetica Neue"/>
                <a:cs typeface="Helvetica Neue"/>
                <a:sym typeface="Helvetica Neue"/>
              </a:defRPr>
            </a:pPr>
            <a:r>
              <a:t>"Additionally, "special offers" may be directed to the user from suppliers and/or retailers either in a retail store environment while the user is shopping, or shopping alerts offered by web sites, or relating to the activity-type selected by the user, and possibly leading to connectivity to social networks for walkers, runners, cyclists or other relevant groups to learn about events, blog connections, and special offers," etc.</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p:txBody>
      </p:sp>
      <p:sp>
        <p:nvSpPr>
          <p:cNvPr id="239" name="Shape 239"/>
          <p:cNvSpPr/>
          <p:nvPr/>
        </p:nvSpPr>
        <p:spPr>
          <a:xfrm>
            <a:off x="7535498" y="3406564"/>
            <a:ext cx="10559706" cy="47335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l" defTabSz="457200">
              <a:defRPr sz="2600">
                <a:solidFill>
                  <a:srgbClr val="444444"/>
                </a:solidFill>
                <a:latin typeface="Helvetica Neue"/>
                <a:ea typeface="Helvetica Neue"/>
                <a:cs typeface="Helvetica Neue"/>
                <a:sym typeface="Helvetica Neue"/>
              </a:defRPr>
            </a:pPr>
            <a:r>
              <a:t>Direct to Consumer Marketing &amp; Advertising Programming </a:t>
            </a:r>
            <a:r>
              <a:rPr sz="1900"/>
              <a:t>(Patent-Pending)</a:t>
            </a:r>
          </a:p>
        </p:txBody>
      </p:sp>
      <p:sp>
        <p:nvSpPr>
          <p:cNvPr id="240" name="Shape 240"/>
          <p:cNvSpPr/>
          <p:nvPr/>
        </p:nvSpPr>
        <p:spPr>
          <a:xfrm>
            <a:off x="-2094648" y="325176"/>
            <a:ext cx="9763793" cy="62174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41" name="Shape 241"/>
          <p:cNvSpPr/>
          <p:nvPr/>
        </p:nvSpPr>
        <p:spPr>
          <a:xfrm>
            <a:off x="-3880994" y="855758"/>
            <a:ext cx="13336484" cy="41127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Big Data</a:t>
            </a:r>
          </a:p>
        </p:txBody>
      </p:sp>
      <p:sp>
        <p:nvSpPr>
          <p:cNvPr id="242" name="Shape 242"/>
          <p:cNvSpPr/>
          <p:nvPr/>
        </p:nvSpPr>
        <p:spPr>
          <a:xfrm>
            <a:off x="-1368941" y="5762811"/>
            <a:ext cx="8718074" cy="424211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27500" b="1">
                <a:solidFill>
                  <a:srgbClr val="A3CDEB"/>
                </a:solidFill>
                <a:latin typeface="Helvetica Neue"/>
                <a:ea typeface="Helvetica Neue"/>
                <a:cs typeface="Helvetica Neue"/>
                <a:sym typeface="Helvetica Neue"/>
              </a:defRPr>
            </a:lvl1pPr>
          </a:lstStyle>
          <a:p>
            <a:r>
              <a:t>BIG</a:t>
            </a:r>
          </a:p>
        </p:txBody>
      </p:sp>
      <p:sp>
        <p:nvSpPr>
          <p:cNvPr id="243" name="Shape 243"/>
          <p:cNvSpPr/>
          <p:nvPr/>
        </p:nvSpPr>
        <p:spPr>
          <a:xfrm>
            <a:off x="-230217" y="9285401"/>
            <a:ext cx="7733056" cy="70843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4200" b="1" spc="10000">
                <a:solidFill>
                  <a:srgbClr val="A3CDEB"/>
                </a:solidFill>
                <a:latin typeface="Helvetica Neue"/>
                <a:ea typeface="Helvetica Neue"/>
                <a:cs typeface="Helvetica Neue"/>
                <a:sym typeface="Helvetica Neue"/>
              </a:defRPr>
            </a:lvl1pPr>
          </a:lstStyle>
          <a:p>
            <a:r>
              <a:t>DATA</a:t>
            </a:r>
          </a:p>
        </p:txBody>
      </p:sp>
      <p:sp>
        <p:nvSpPr>
          <p:cNvPr id="244" name="Shape 244"/>
          <p:cNvSpPr/>
          <p:nvPr/>
        </p:nvSpPr>
        <p:spPr>
          <a:xfrm>
            <a:off x="524948" y="1650658"/>
            <a:ext cx="5717480" cy="36154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Target Advertising through Data Collection</a:t>
            </a:r>
          </a:p>
        </p:txBody>
      </p:sp>
      <p:sp>
        <p:nvSpPr>
          <p:cNvPr id="245" name="Shape 245"/>
          <p:cNvSpPr/>
          <p:nvPr/>
        </p:nvSpPr>
        <p:spPr>
          <a:xfrm>
            <a:off x="502753" y="2140446"/>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Enhanced Deep Learning</a:t>
            </a:r>
          </a:p>
        </p:txBody>
      </p:sp>
      <p:sp>
        <p:nvSpPr>
          <p:cNvPr id="246" name="Shape 246"/>
          <p:cNvSpPr/>
          <p:nvPr/>
        </p:nvSpPr>
        <p:spPr>
          <a:xfrm>
            <a:off x="502753" y="2632797"/>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Human Factoring and  GPS Location Data</a:t>
            </a:r>
          </a:p>
        </p:txBody>
      </p:sp>
      <p:sp>
        <p:nvSpPr>
          <p:cNvPr id="247" name="Shape 247"/>
          <p:cNvSpPr/>
          <p:nvPr/>
        </p:nvSpPr>
        <p:spPr>
          <a:xfrm>
            <a:off x="515797" y="3121627"/>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Interest-based Social Media Platform</a:t>
            </a:r>
          </a:p>
        </p:txBody>
      </p:sp>
      <p:sp>
        <p:nvSpPr>
          <p:cNvPr id="248" name="Shape 248"/>
          <p:cNvSpPr/>
          <p:nvPr/>
        </p:nvSpPr>
        <p:spPr>
          <a:xfrm>
            <a:off x="283673" y="17551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49" name="Shape 249"/>
          <p:cNvSpPr/>
          <p:nvPr/>
        </p:nvSpPr>
        <p:spPr>
          <a:xfrm>
            <a:off x="283673" y="22758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50" name="Shape 250"/>
          <p:cNvSpPr/>
          <p:nvPr/>
        </p:nvSpPr>
        <p:spPr>
          <a:xfrm>
            <a:off x="270973" y="27584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51" name="Shape 251"/>
          <p:cNvSpPr/>
          <p:nvPr/>
        </p:nvSpPr>
        <p:spPr>
          <a:xfrm>
            <a:off x="271318" y="321506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52" name="Shape 252"/>
          <p:cNvSpPr/>
          <p:nvPr/>
        </p:nvSpPr>
        <p:spPr>
          <a:xfrm>
            <a:off x="502752" y="3611612"/>
            <a:ext cx="5888873" cy="3492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Haptic and Audio Alerts for Commerce Proximity</a:t>
            </a:r>
          </a:p>
        </p:txBody>
      </p:sp>
      <p:sp>
        <p:nvSpPr>
          <p:cNvPr id="253" name="Shape 253"/>
          <p:cNvSpPr/>
          <p:nvPr/>
        </p:nvSpPr>
        <p:spPr>
          <a:xfrm>
            <a:off x="258273" y="3719572"/>
            <a:ext cx="127184" cy="127185"/>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191696" y="-9146"/>
            <a:ext cx="6375308" cy="10464984"/>
          </a:xfrm>
          <a:prstGeom prst="rect">
            <a:avLst/>
          </a:prstGeom>
          <a:solidFill>
            <a:srgbClr val="0E94D9"/>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56" name="Shape 256"/>
          <p:cNvSpPr/>
          <p:nvPr/>
        </p:nvSpPr>
        <p:spPr>
          <a:xfrm>
            <a:off x="6180650" y="-64280"/>
            <a:ext cx="13336486" cy="2757270"/>
          </a:xfrm>
          <a:prstGeom prst="rect">
            <a:avLst/>
          </a:prstGeom>
          <a:gradFill>
            <a:gsLst>
              <a:gs pos="0">
                <a:srgbClr val="DB1E2A"/>
              </a:gs>
              <a:gs pos="51841">
                <a:srgbClr val="ED5327"/>
              </a:gs>
              <a:gs pos="98985">
                <a:srgbClr val="FF8823"/>
              </a:gs>
            </a:gsLst>
            <a:path path="circle">
              <a:fillToRect l="37721" t="-19636" r="62278" b="119636"/>
            </a:path>
          </a:gra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57" name="Shape 257"/>
          <p:cNvSpPr/>
          <p:nvPr/>
        </p:nvSpPr>
        <p:spPr>
          <a:xfrm>
            <a:off x="8745839" y="668266"/>
            <a:ext cx="8571351" cy="157915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2">
                <a:solidFill>
                  <a:srgbClr val="FFFFFF"/>
                </a:solidFill>
                <a:latin typeface="Helvetica Neue Light"/>
                <a:ea typeface="Helvetica Neue Light"/>
                <a:cs typeface="Helvetica Neue Light"/>
                <a:sym typeface="Helvetica Neue Light"/>
              </a:defRPr>
            </a:lvl1pPr>
          </a:lstStyle>
          <a:p>
            <a:r>
              <a:t>What BioPod™ Technology means to Smart Home/IoT</a:t>
            </a:r>
          </a:p>
        </p:txBody>
      </p:sp>
      <p:sp>
        <p:nvSpPr>
          <p:cNvPr id="258" name="Shape 258"/>
          <p:cNvSpPr/>
          <p:nvPr/>
        </p:nvSpPr>
        <p:spPr>
          <a:xfrm>
            <a:off x="22529100" y="1244562"/>
            <a:ext cx="19002884" cy="75389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59" name="Shape 259"/>
          <p:cNvSpPr/>
          <p:nvPr/>
        </p:nvSpPr>
        <p:spPr>
          <a:xfrm>
            <a:off x="995912" y="9931718"/>
            <a:ext cx="4000094"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60" name="Shape 260"/>
          <p:cNvSpPr/>
          <p:nvPr/>
        </p:nvSpPr>
        <p:spPr>
          <a:xfrm>
            <a:off x="4642826" y="80710"/>
            <a:ext cx="16412134" cy="28694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61" name="Shape 261"/>
          <p:cNvSpPr/>
          <p:nvPr/>
        </p:nvSpPr>
        <p:spPr>
          <a:xfrm>
            <a:off x="7354996" y="4441142"/>
            <a:ext cx="11353038" cy="3981399"/>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t>Smart Home information and communication system would be enhanced with the addition of biometrics feedback from all individuals (and even pets) in the Smart Home Control where BioPod’s Hearable Platform </a:t>
            </a:r>
          </a:p>
          <a:p>
            <a:pPr algn="l" defTabSz="457200">
              <a:defRPr sz="1800">
                <a:solidFill>
                  <a:srgbClr val="666666"/>
                </a:solidFill>
                <a:latin typeface="Helvetica Neue"/>
                <a:ea typeface="Helvetica Neue"/>
                <a:cs typeface="Helvetica Neue"/>
                <a:sym typeface="Helvetica Neue"/>
              </a:defRPr>
            </a:pPr>
            <a:r>
              <a:t>Technology would add value and differentiation to “Home” and may become the conduit for numerous mixed reality and IoTS applications.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r>
              <a:t>BioPod Home Systems provides direct connectivity between the medical professional, healthcare systems, including rehabilitation services along with mixed reality applications.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r>
              <a:t>BioPod’s Platform Biometric Feedback which sources data from our proprietary “earbud” sourcing and communication system could be utilized to be incorporated to enhance leaders in the Smart Home Control providers with upgrades to their existing systems or by providing a “home hospital suite” where BioPod with our proposed “pod” docking station would be the technical support module for the home care patients.</a:t>
            </a:r>
          </a:p>
          <a:p>
            <a:pPr algn="l" defTabSz="457200">
              <a:defRPr sz="1800">
                <a:solidFill>
                  <a:srgbClr val="666666"/>
                </a:solidFill>
                <a:latin typeface="Helvetica Neue"/>
                <a:ea typeface="Helvetica Neue"/>
                <a:cs typeface="Helvetica Neue"/>
                <a:sym typeface="Helvetica Neue"/>
              </a:defRPr>
            </a:pPr>
            <a:endParaRPr/>
          </a:p>
        </p:txBody>
      </p:sp>
      <p:sp>
        <p:nvSpPr>
          <p:cNvPr id="262" name="Shape 262"/>
          <p:cNvSpPr/>
          <p:nvPr/>
        </p:nvSpPr>
        <p:spPr>
          <a:xfrm>
            <a:off x="9592256" y="3513742"/>
            <a:ext cx="6421476" cy="473355"/>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lgn="l" defTabSz="457200">
              <a:defRPr sz="2600">
                <a:solidFill>
                  <a:srgbClr val="444444"/>
                </a:solidFill>
                <a:latin typeface="Helvetica Neue"/>
                <a:ea typeface="Helvetica Neue"/>
                <a:cs typeface="Helvetica Neue"/>
                <a:sym typeface="Helvetica Neue"/>
              </a:defRPr>
            </a:lvl1pPr>
          </a:lstStyle>
          <a:p>
            <a:r>
              <a:t>The BioPod™ Hearable Home and Beyond</a:t>
            </a:r>
          </a:p>
        </p:txBody>
      </p:sp>
      <p:sp>
        <p:nvSpPr>
          <p:cNvPr id="263" name="Shape 263"/>
          <p:cNvSpPr/>
          <p:nvPr/>
        </p:nvSpPr>
        <p:spPr>
          <a:xfrm>
            <a:off x="-2094648" y="325176"/>
            <a:ext cx="9763793" cy="62174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64" name="Shape 264"/>
          <p:cNvSpPr/>
          <p:nvPr/>
        </p:nvSpPr>
        <p:spPr>
          <a:xfrm>
            <a:off x="-3880994" y="855758"/>
            <a:ext cx="13336484" cy="41127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Smart Home/ IoT</a:t>
            </a:r>
          </a:p>
        </p:txBody>
      </p:sp>
      <p:sp>
        <p:nvSpPr>
          <p:cNvPr id="265" name="Shape 265"/>
          <p:cNvSpPr/>
          <p:nvPr/>
        </p:nvSpPr>
        <p:spPr>
          <a:xfrm>
            <a:off x="502753" y="1630613"/>
            <a:ext cx="5717479" cy="6251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Audio  Communication and Command between User and Smart Devices within Home</a:t>
            </a:r>
          </a:p>
        </p:txBody>
      </p:sp>
      <p:sp>
        <p:nvSpPr>
          <p:cNvPr id="266" name="Shape 266"/>
          <p:cNvSpPr/>
          <p:nvPr/>
        </p:nvSpPr>
        <p:spPr>
          <a:xfrm>
            <a:off x="502753" y="2318246"/>
            <a:ext cx="5610477"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Smart Device “Health” Monitoring</a:t>
            </a:r>
          </a:p>
        </p:txBody>
      </p:sp>
      <p:sp>
        <p:nvSpPr>
          <p:cNvPr id="267" name="Shape 267"/>
          <p:cNvSpPr/>
          <p:nvPr/>
        </p:nvSpPr>
        <p:spPr>
          <a:xfrm>
            <a:off x="502752" y="2789369"/>
            <a:ext cx="5888873" cy="6013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800">
                <a:solidFill>
                  <a:srgbClr val="FFFFFF"/>
                </a:solidFill>
                <a:latin typeface="Helvetica Neue"/>
                <a:ea typeface="Helvetica Neue"/>
                <a:cs typeface="Helvetica Neue"/>
                <a:sym typeface="Helvetica Neue"/>
              </a:defRPr>
            </a:lvl1pPr>
          </a:lstStyle>
          <a:p>
            <a:r>
              <a:t>Secure Communications between External Personal Network and BioPod User</a:t>
            </a:r>
          </a:p>
        </p:txBody>
      </p:sp>
      <p:sp>
        <p:nvSpPr>
          <p:cNvPr id="268" name="Shape 268"/>
          <p:cNvSpPr/>
          <p:nvPr/>
        </p:nvSpPr>
        <p:spPr>
          <a:xfrm>
            <a:off x="502753" y="3485714"/>
            <a:ext cx="5610477" cy="6251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Potential Integration and Licensing with Current Smart Home Entertainment Devices</a:t>
            </a:r>
          </a:p>
        </p:txBody>
      </p:sp>
      <p:sp>
        <p:nvSpPr>
          <p:cNvPr id="269" name="Shape 269"/>
          <p:cNvSpPr/>
          <p:nvPr/>
        </p:nvSpPr>
        <p:spPr>
          <a:xfrm>
            <a:off x="283673" y="17551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70" name="Shape 270"/>
          <p:cNvSpPr/>
          <p:nvPr/>
        </p:nvSpPr>
        <p:spPr>
          <a:xfrm>
            <a:off x="283673" y="24536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71" name="Shape 271"/>
          <p:cNvSpPr/>
          <p:nvPr/>
        </p:nvSpPr>
        <p:spPr>
          <a:xfrm>
            <a:off x="258273" y="29108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72" name="Shape 272"/>
          <p:cNvSpPr/>
          <p:nvPr/>
        </p:nvSpPr>
        <p:spPr>
          <a:xfrm>
            <a:off x="258273" y="35966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pic>
        <p:nvPicPr>
          <p:cNvPr id="273" name="image16.tif" descr="Image"/>
          <p:cNvPicPr>
            <a:picLocks noChangeAspect="1"/>
          </p:cNvPicPr>
          <p:nvPr/>
        </p:nvPicPr>
        <p:blipFill>
          <a:blip r:embed="rId2">
            <a:alphaModFix amt="20180"/>
          </a:blip>
          <a:stretch>
            <a:fillRect/>
          </a:stretch>
        </p:blipFill>
        <p:spPr>
          <a:xfrm>
            <a:off x="989152" y="5500947"/>
            <a:ext cx="3596193" cy="4064683"/>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191696" y="-9146"/>
            <a:ext cx="6375308" cy="10464984"/>
          </a:xfrm>
          <a:prstGeom prst="rect">
            <a:avLst/>
          </a:prstGeom>
          <a:solidFill>
            <a:srgbClr val="0E94D9"/>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76" name="Shape 276"/>
          <p:cNvSpPr/>
          <p:nvPr/>
        </p:nvSpPr>
        <p:spPr>
          <a:xfrm>
            <a:off x="6180650" y="-64280"/>
            <a:ext cx="13336486" cy="2757270"/>
          </a:xfrm>
          <a:prstGeom prst="rect">
            <a:avLst/>
          </a:prstGeom>
          <a:gradFill>
            <a:gsLst>
              <a:gs pos="0">
                <a:srgbClr val="DB1E2A"/>
              </a:gs>
              <a:gs pos="51841">
                <a:srgbClr val="ED5327"/>
              </a:gs>
              <a:gs pos="98985">
                <a:srgbClr val="FF8823"/>
              </a:gs>
            </a:gsLst>
            <a:path path="circle">
              <a:fillToRect l="37721" t="-19636" r="62278" b="119636"/>
            </a:path>
          </a:gra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77" name="Shape 277"/>
          <p:cNvSpPr/>
          <p:nvPr/>
        </p:nvSpPr>
        <p:spPr>
          <a:xfrm>
            <a:off x="7918625" y="524778"/>
            <a:ext cx="9490677" cy="157915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5200" baseline="1922">
                <a:solidFill>
                  <a:srgbClr val="FFFFFF"/>
                </a:solidFill>
                <a:latin typeface="Helvetica Neue Light"/>
                <a:ea typeface="Helvetica Neue Light"/>
                <a:cs typeface="Helvetica Neue Light"/>
                <a:sym typeface="Helvetica Neue Light"/>
              </a:defRPr>
            </a:lvl1pPr>
          </a:lstStyle>
          <a:p>
            <a:r>
              <a:t>What BioPod™ Technology means to Video Gaming</a:t>
            </a:r>
          </a:p>
        </p:txBody>
      </p:sp>
      <p:sp>
        <p:nvSpPr>
          <p:cNvPr id="278" name="Shape 278"/>
          <p:cNvSpPr/>
          <p:nvPr/>
        </p:nvSpPr>
        <p:spPr>
          <a:xfrm>
            <a:off x="22529100" y="1244562"/>
            <a:ext cx="19002884" cy="753898"/>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defTabSz="457200">
              <a:defRPr sz="2200">
                <a:solidFill>
                  <a:srgbClr val="666666"/>
                </a:solidFill>
                <a:latin typeface="Helvetica Neue Thin"/>
                <a:ea typeface="Helvetica Neue Thin"/>
                <a:cs typeface="Helvetica Neue Thin"/>
                <a:sym typeface="Helvetica Neue Thin"/>
              </a:defRPr>
            </a:lvl1pPr>
          </a:lstStyle>
          <a:p>
            <a:r>
              <a:t>Medical &amp; Emergency Applications including Remote Monitoring of Patients' Vital Signs. Medical professionals are able to communicate directly in realtime with their patients.</a:t>
            </a:r>
          </a:p>
        </p:txBody>
      </p:sp>
      <p:sp>
        <p:nvSpPr>
          <p:cNvPr id="279" name="Shape 279"/>
          <p:cNvSpPr/>
          <p:nvPr/>
        </p:nvSpPr>
        <p:spPr>
          <a:xfrm>
            <a:off x="995912" y="9931718"/>
            <a:ext cx="4000094" cy="26228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1200">
                <a:solidFill>
                  <a:srgbClr val="FFFFFF"/>
                </a:solidFill>
                <a:latin typeface="Helvetica Neue Medium"/>
                <a:ea typeface="Helvetica Neue Medium"/>
                <a:cs typeface="Helvetica Neue Medium"/>
                <a:sym typeface="Helvetica Neue Medium"/>
              </a:defRPr>
            </a:lvl1pPr>
          </a:lstStyle>
          <a:p>
            <a:r>
              <a:t>© 2018 Meramark Ventures, LLC.    All Rights Reserved.</a:t>
            </a:r>
          </a:p>
        </p:txBody>
      </p:sp>
      <p:sp>
        <p:nvSpPr>
          <p:cNvPr id="280" name="Shape 280"/>
          <p:cNvSpPr/>
          <p:nvPr/>
        </p:nvSpPr>
        <p:spPr>
          <a:xfrm>
            <a:off x="4642826" y="72434"/>
            <a:ext cx="16412134" cy="2869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defRPr sz="1400" spc="490">
                <a:solidFill>
                  <a:srgbClr val="FFFFFF"/>
                </a:solidFill>
                <a:latin typeface="Helvetica Neue Medium"/>
                <a:ea typeface="Helvetica Neue Medium"/>
                <a:cs typeface="Helvetica Neue Medium"/>
                <a:sym typeface="Helvetica Neue Medium"/>
              </a:defRPr>
            </a:lvl1pPr>
          </a:lstStyle>
          <a:p>
            <a:r>
              <a:t>BioPod™ Personal Biometric Feedback and Direct Communication System </a:t>
            </a:r>
          </a:p>
        </p:txBody>
      </p:sp>
      <p:sp>
        <p:nvSpPr>
          <p:cNvPr id="281" name="Shape 281"/>
          <p:cNvSpPr/>
          <p:nvPr/>
        </p:nvSpPr>
        <p:spPr>
          <a:xfrm>
            <a:off x="6180650" y="2269332"/>
            <a:ext cx="13336486" cy="3116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1600" b="1" i="1">
                <a:solidFill>
                  <a:srgbClr val="FFFFFF"/>
                </a:solidFill>
                <a:latin typeface="Helvetica Neue"/>
                <a:ea typeface="Helvetica Neue"/>
                <a:cs typeface="Helvetica Neue"/>
                <a:sym typeface="Helvetica Neue"/>
              </a:defRPr>
            </a:lvl1pPr>
          </a:lstStyle>
          <a:p>
            <a:r>
              <a:t>BioPod™ Biometric Feedback for Enhanced Real-Time Communication and Competition for Gamers</a:t>
            </a:r>
          </a:p>
        </p:txBody>
      </p:sp>
      <p:pic>
        <p:nvPicPr>
          <p:cNvPr id="282" name="image17.jpeg" descr="Image"/>
          <p:cNvPicPr>
            <a:picLocks noChangeAspect="1"/>
          </p:cNvPicPr>
          <p:nvPr/>
        </p:nvPicPr>
        <p:blipFill>
          <a:blip r:embed="rId2"/>
          <a:stretch>
            <a:fillRect/>
          </a:stretch>
        </p:blipFill>
        <p:spPr>
          <a:xfrm>
            <a:off x="649246" y="6300324"/>
            <a:ext cx="4693425" cy="3167242"/>
          </a:xfrm>
          <a:prstGeom prst="rect">
            <a:avLst/>
          </a:prstGeom>
          <a:ln w="12700">
            <a:miter lim="400000"/>
          </a:ln>
          <a:effectLst>
            <a:outerShdw blurRad="190500" dist="8455" dir="5400000" rotWithShape="0">
              <a:srgbClr val="000000"/>
            </a:outerShdw>
          </a:effectLst>
        </p:spPr>
      </p:pic>
      <p:sp>
        <p:nvSpPr>
          <p:cNvPr id="283" name="Shape 283"/>
          <p:cNvSpPr/>
          <p:nvPr/>
        </p:nvSpPr>
        <p:spPr>
          <a:xfrm>
            <a:off x="7354996" y="4134901"/>
            <a:ext cx="11353038" cy="649600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p>
            <a:pPr algn="l" defTabSz="457200">
              <a:defRPr sz="1800">
                <a:solidFill>
                  <a:srgbClr val="666666"/>
                </a:solidFill>
                <a:latin typeface="Helvetica Neue"/>
                <a:ea typeface="Helvetica Neue"/>
                <a:cs typeface="Helvetica Neue"/>
                <a:sym typeface="Helvetica Neue"/>
              </a:defRPr>
            </a:pPr>
            <a:r>
              <a:t>BioPod™Technology may add a proprietary distinction and value proposition to the video game industry where direct communications and monitoring of gamer’s vitals adds an infinite number of game play possibilities where the game becomes reactive and dynamic in response to the data collected by BioPod™ Technology. This reactive component creates the ability for future gaming architecture to be fluid and provide an ever-changing gaming environment which extends the interest and playability of each game that incorporates BioPod™Technology into their programming architecture. Imagine a game that could change course simply based on the changing data from each user. This addition to options within a game provides powerful exponential possibilities to the challenges available in game play. Another additional possibility would be that a gamer’s vitals could be displayed within the game to ramp up the challenge between competing gamers. BioPod™ Technology provides a direct communications link between gamers and enthusiasts with "The BioPod™ Technology Community" through real-time encouragement and responses to individual and team players.</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r>
              <a:t>BioPod™ Technology Added Value improves "Motion Sensing" calculations while using "actual biomedical feedback for heart-rate, oxygen saturation, respiration, temperature, end-tidal CO2, etc., all with direct communications to the individual, those connected to the network, and the game itself. By offering a major point-of-differentiation over the existing algorithms, BioPod™ Technology offers the potential to make a quantum leap in video game development.  As a prominent video gaming industry executive and consultant recently stated, he "sees the value and importance of accurate and consistent measurement of biorhythms for enhanced game play and fitness performance".</a:t>
            </a:r>
          </a:p>
          <a:p>
            <a:pPr algn="l" defTabSz="457200">
              <a:defRPr sz="1800">
                <a:solidFill>
                  <a:srgbClr val="666666"/>
                </a:solidFill>
                <a:latin typeface="Helvetica Neue"/>
                <a:ea typeface="Helvetica Neue"/>
                <a:cs typeface="Helvetica Neue"/>
                <a:sym typeface="Helvetica Neue"/>
              </a:defRPr>
            </a:pPr>
            <a:endParaRPr/>
          </a:p>
          <a:p>
            <a:pPr algn="l" defTabSz="457200">
              <a:defRPr sz="1800">
                <a:solidFill>
                  <a:srgbClr val="666666"/>
                </a:solidFill>
                <a:latin typeface="Helvetica Neue"/>
                <a:ea typeface="Helvetica Neue"/>
                <a:cs typeface="Helvetica Neue"/>
                <a:sym typeface="Helvetica Neue"/>
              </a:defRPr>
            </a:pPr>
            <a:endParaRPr/>
          </a:p>
        </p:txBody>
      </p:sp>
      <p:sp>
        <p:nvSpPr>
          <p:cNvPr id="284" name="Shape 284"/>
          <p:cNvSpPr/>
          <p:nvPr/>
        </p:nvSpPr>
        <p:spPr>
          <a:xfrm>
            <a:off x="8339741" y="3082728"/>
            <a:ext cx="8648447" cy="522733"/>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lvl1pPr>
              <a:defRPr sz="3000">
                <a:latin typeface="Helvetica Neue"/>
                <a:ea typeface="Helvetica Neue"/>
                <a:cs typeface="Helvetica Neue"/>
                <a:sym typeface="Helvetica Neue"/>
              </a:defRPr>
            </a:lvl1pPr>
          </a:lstStyle>
          <a:p>
            <a:r>
              <a:t>Game-Changing, Paradigm-Changing Possibilities</a:t>
            </a:r>
          </a:p>
        </p:txBody>
      </p:sp>
      <p:sp>
        <p:nvSpPr>
          <p:cNvPr id="285" name="Shape 285"/>
          <p:cNvSpPr/>
          <p:nvPr/>
        </p:nvSpPr>
        <p:spPr>
          <a:xfrm>
            <a:off x="-2094648" y="325176"/>
            <a:ext cx="9763793" cy="621742"/>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3600">
                <a:solidFill>
                  <a:srgbClr val="FFFFFF"/>
                </a:solidFill>
                <a:latin typeface="Helvetica Neue Light"/>
                <a:ea typeface="Helvetica Neue Light"/>
                <a:cs typeface="Helvetica Neue Light"/>
                <a:sym typeface="Helvetica Neue Light"/>
              </a:defRPr>
            </a:lvl1pPr>
          </a:lstStyle>
          <a:p>
            <a:r>
              <a:t>BioPod™ Technology</a:t>
            </a:r>
          </a:p>
        </p:txBody>
      </p:sp>
      <p:sp>
        <p:nvSpPr>
          <p:cNvPr id="286" name="Shape 286"/>
          <p:cNvSpPr/>
          <p:nvPr/>
        </p:nvSpPr>
        <p:spPr>
          <a:xfrm>
            <a:off x="-3880994" y="855758"/>
            <a:ext cx="13336484" cy="41127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nSpc>
                <a:spcPct val="90000"/>
              </a:lnSpc>
              <a:spcBef>
                <a:spcPts val="1700"/>
              </a:spcBef>
              <a:defRPr sz="2200">
                <a:solidFill>
                  <a:srgbClr val="FFFFFF"/>
                </a:solidFill>
                <a:latin typeface="Helvetica Neue"/>
                <a:ea typeface="Helvetica Neue"/>
                <a:cs typeface="Helvetica Neue"/>
                <a:sym typeface="Helvetica Neue"/>
              </a:defRPr>
            </a:lvl1pPr>
          </a:lstStyle>
          <a:p>
            <a:r>
              <a:t>Key Benefits for Video Gaming</a:t>
            </a:r>
          </a:p>
        </p:txBody>
      </p:sp>
      <p:sp>
        <p:nvSpPr>
          <p:cNvPr id="287" name="Shape 287"/>
          <p:cNvSpPr/>
          <p:nvPr/>
        </p:nvSpPr>
        <p:spPr>
          <a:xfrm>
            <a:off x="554930" y="3291347"/>
            <a:ext cx="5717480" cy="361544"/>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Enhanced Supercharged Gaming Experience</a:t>
            </a:r>
          </a:p>
        </p:txBody>
      </p:sp>
      <p:sp>
        <p:nvSpPr>
          <p:cNvPr id="288" name="Shape 288"/>
          <p:cNvSpPr/>
          <p:nvPr/>
        </p:nvSpPr>
        <p:spPr>
          <a:xfrm>
            <a:off x="567975" y="1636707"/>
            <a:ext cx="5610477" cy="625110"/>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Communication of Biometric Feedback possible between team members or adversaries</a:t>
            </a:r>
          </a:p>
        </p:txBody>
      </p:sp>
      <p:sp>
        <p:nvSpPr>
          <p:cNvPr id="289" name="Shape 289"/>
          <p:cNvSpPr/>
          <p:nvPr/>
        </p:nvSpPr>
        <p:spPr>
          <a:xfrm>
            <a:off x="335851" y="3411089"/>
            <a:ext cx="127184" cy="127185"/>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90" name="Shape 290"/>
          <p:cNvSpPr/>
          <p:nvPr/>
        </p:nvSpPr>
        <p:spPr>
          <a:xfrm>
            <a:off x="323495" y="1758670"/>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
        <p:nvSpPr>
          <p:cNvPr id="291" name="Shape 291"/>
          <p:cNvSpPr/>
          <p:nvPr/>
        </p:nvSpPr>
        <p:spPr>
          <a:xfrm>
            <a:off x="567975" y="2365793"/>
            <a:ext cx="5610477" cy="888675"/>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ctr">
            <a:spAutoFit/>
          </a:bodyPr>
          <a:lstStyle>
            <a:lvl1pPr algn="l">
              <a:lnSpc>
                <a:spcPct val="90000"/>
              </a:lnSpc>
              <a:spcBef>
                <a:spcPts val="1700"/>
              </a:spcBef>
              <a:defRPr sz="1900">
                <a:solidFill>
                  <a:srgbClr val="FFFFFF"/>
                </a:solidFill>
                <a:latin typeface="Helvetica Neue"/>
                <a:ea typeface="Helvetica Neue"/>
                <a:cs typeface="Helvetica Neue"/>
                <a:sym typeface="Helvetica Neue"/>
              </a:defRPr>
            </a:lvl1pPr>
          </a:lstStyle>
          <a:p>
            <a:r>
              <a:t>Creates New Levels of Challenge with smart game platform that “learns and adapts” to player biometric feedback</a:t>
            </a:r>
          </a:p>
        </p:txBody>
      </p:sp>
      <p:sp>
        <p:nvSpPr>
          <p:cNvPr id="292" name="Shape 292"/>
          <p:cNvSpPr/>
          <p:nvPr/>
        </p:nvSpPr>
        <p:spPr>
          <a:xfrm>
            <a:off x="323495" y="2505239"/>
            <a:ext cx="127184" cy="127184"/>
          </a:xfrm>
          <a:prstGeom prst="ellipse">
            <a:avLst/>
          </a:prstGeom>
          <a:solidFill>
            <a:srgbClr val="B8DB26"/>
          </a:solidFill>
          <a:ln w="12700">
            <a:miter lim="400000"/>
          </a:ln>
        </p:spPr>
        <p:txBody>
          <a:bodyPr lIns="38100" tIns="38100" rIns="38100" bIns="38100" anchor="ctr"/>
          <a:lstStyle/>
          <a:p>
            <a:pPr>
              <a:defRPr sz="3200">
                <a:solidFill>
                  <a:srgbClr val="FFFFFF"/>
                </a:solidFill>
                <a:effectLst>
                  <a:outerShdw blurRad="25400" dist="33948" dir="2700000" rotWithShape="0">
                    <a:srgbClr val="3B3936"/>
                  </a:outerShdw>
                </a:effectLst>
                <a:latin typeface="Palatino"/>
                <a:ea typeface="Palatino"/>
                <a:cs typeface="Palatino"/>
                <a:sym typeface="Palatino"/>
              </a:defRPr>
            </a:pPr>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18.tif" descr="Image"/>
          <p:cNvPicPr>
            <a:picLocks noChangeAspect="1"/>
          </p:cNvPicPr>
          <p:nvPr/>
        </p:nvPicPr>
        <p:blipFill>
          <a:blip r:embed="rId2"/>
          <a:stretch>
            <a:fillRect/>
          </a:stretch>
        </p:blipFill>
        <p:spPr>
          <a:xfrm>
            <a:off x="476250" y="0"/>
            <a:ext cx="18288000" cy="10287000"/>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New_Template4">
  <a:themeElements>
    <a:clrScheme name="New_Template4">
      <a:dk1>
        <a:srgbClr val="414141"/>
      </a:dk1>
      <a:lt1>
        <a:srgbClr val="FFFFFF"/>
      </a:lt1>
      <a:dk2>
        <a:srgbClr val="A7A7A7"/>
      </a:dk2>
      <a:lt2>
        <a:srgbClr val="535353"/>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elvetica"/>
        <a:ea typeface="Helvetica"/>
        <a:cs typeface="Helvetica"/>
      </a:majorFont>
      <a:minorFont>
        <a:latin typeface="Avenir Roman"/>
        <a:ea typeface="Avenir Roman"/>
        <a:cs typeface="Avenir Roma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A7A7A7"/>
      </a:dk2>
      <a:lt2>
        <a:srgbClr val="535353"/>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Helvetica"/>
        <a:ea typeface="Helvetica"/>
        <a:cs typeface="Helvetica"/>
      </a:majorFont>
      <a:minorFont>
        <a:latin typeface="Avenir Roman"/>
        <a:ea typeface="Avenir Roman"/>
        <a:cs typeface="Avenir Roma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61912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Bodoni SvtyTwo ITC TT-Book"/>
            <a:ea typeface="Bodoni SvtyTwo ITC TT-Book"/>
            <a:cs typeface="Bodoni SvtyTwo ITC TT-Book"/>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2585</Words>
  <Application>Microsoft Macintosh PowerPoint</Application>
  <PresentationFormat>Custom</PresentationFormat>
  <Paragraphs>117</Paragraphs>
  <Slides>11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Avenir Roman</vt:lpstr>
      <vt:lpstr>Bodoni SvtyTwo ITC TT-Book</vt:lpstr>
      <vt:lpstr>Helvetica</vt:lpstr>
      <vt:lpstr>Helvetica Light</vt:lpstr>
      <vt:lpstr>Helvetica Neue</vt:lpstr>
      <vt:lpstr>Helvetica Neue Light</vt:lpstr>
      <vt:lpstr>Helvetica Neue Medium</vt:lpstr>
      <vt:lpstr>Helvetica Neue Thin</vt:lpstr>
      <vt:lpstr>Palatino</vt:lpstr>
      <vt:lpstr>Zapf Dingbats</vt:lpstr>
      <vt:lpstr>New_Template4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Brian Thompson</cp:lastModifiedBy>
  <cp:revision>2</cp:revision>
  <dcterms:modified xsi:type="dcterms:W3CDTF">2020-05-06T20:11:33Z</dcterms:modified>
</cp:coreProperties>
</file>